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2" r:id="rId6"/>
    <p:sldId id="261" r:id="rId7"/>
    <p:sldId id="265" r:id="rId8"/>
    <p:sldId id="260" r:id="rId9"/>
    <p:sldId id="264" r:id="rId10"/>
    <p:sldId id="263" r:id="rId11"/>
    <p:sldId id="266" r:id="rId12"/>
    <p:sldId id="267" r:id="rId13"/>
    <p:sldId id="269" r:id="rId14"/>
    <p:sldId id="271" r:id="rId15"/>
    <p:sldId id="270" r:id="rId16"/>
    <p:sldId id="272" r:id="rId17"/>
    <p:sldId id="268" r:id="rId18"/>
    <p:sldId id="273" r:id="rId19"/>
    <p:sldId id="275" r:id="rId20"/>
    <p:sldId id="276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455E"/>
    <a:srgbClr val="0D534A"/>
    <a:srgbClr val="CBCBCB"/>
    <a:srgbClr val="B1D9C7"/>
    <a:srgbClr val="62C1C5"/>
    <a:srgbClr val="FDD247"/>
    <a:srgbClr val="F7A60B"/>
    <a:srgbClr val="EFEFEF"/>
    <a:srgbClr val="576868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62" autoAdjust="0"/>
    <p:restoredTop sz="94660"/>
  </p:normalViewPr>
  <p:slideViewPr>
    <p:cSldViewPr snapToGrid="0">
      <p:cViewPr varScale="1">
        <p:scale>
          <a:sx n="66" d="100"/>
          <a:sy n="66" d="100"/>
        </p:scale>
        <p:origin x="7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svg>
</file>

<file path=ppt/media/image55.png>
</file>

<file path=ppt/media/image56.gif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044B80-6515-48AF-95DE-DE5C9E5B3378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0B4ADA-A86A-4806-B437-4349D0EE38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82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6986C-5D8F-3243-E0A0-8A53F1B5E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4E07B0-60B4-6E2D-1780-4541889146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23304-7C7C-8129-74B8-A24CB09FF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77040-9A78-D91F-948F-1606A1778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667D4-9ACE-7172-B784-A1B7F17DB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0381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8F23C-2D53-F5F4-919F-91D0D696B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87AFEB-7E7B-2A9B-B682-0E70546D87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D7942-BBFB-6A2D-150C-C0BE485D0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974217-6837-8E76-42B3-7045E426D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41DE6-DA4B-7721-AAD5-83F52BD46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6333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71F575-5585-836D-BDFB-D8ECFC92B5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E1BA59-1472-059D-178C-8BD1B90242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AC23C-A4DA-A151-78B0-8C3DAAFF6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CB4DA-4C2B-B4CC-084B-52254CE97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4A2D4-D1BE-2F16-9067-E19790A9F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5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47460-0C25-6ED2-FF0A-F43C41B49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66BF5-F50B-608E-0786-9B73ED589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896CC-D2CA-864E-7D8C-9A66EAF3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56707-178C-A538-BF54-1161CEC21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2A99A-465F-3923-46CC-CF01CBF55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0033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60708-3043-AE82-DDBF-6D3915794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8637C-7DA1-F1ED-E326-21790113C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B83B7-CB8B-E33E-499E-B90D98A00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AB413-37C8-7E9A-83B0-0A2FBD8CE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FBC1C-9E85-9745-5901-FBFE7CB1D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020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44C7-8CE5-857C-83AB-609F39588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26198-5336-BD95-67E4-D8BC145C4F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6E2403-A735-BF79-0018-F73337C85E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24641-4043-D537-0111-900E7B190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EBAB27-2457-4758-6651-8F59E791B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C5AFB-D164-EDFB-1350-BB48AB095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5592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16652-B87D-4CBB-CDD9-5DB423787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9AF72-F89C-3DCA-0479-9723F002D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4BAA6F-0307-119D-7315-1FA6DABDD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C33282-1F9D-5EC9-88A0-92678AD829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FA2C08-7ADD-AA1D-F3B7-F68C25785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7126E1-AB41-871D-2A40-15481DD96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07C1DE-7F12-B22E-D631-CBCA7DB64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E26AE6-6AE8-6DCC-BE10-9D31AEFE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324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4543C-7CC7-9D93-5E68-F7672A681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A705B6-1E01-B777-BC50-C662E41F2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EDECD9-40A6-6D20-1EEB-88D1DAD18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2CCDFF-35D5-9C0B-3BE1-1EF404CD0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8540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47B4B1-B0C8-5402-5EBE-70FD844D7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CA61CA-208A-0777-4C83-C2CF7F26C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B5D63-F512-8DF6-66DB-44B2F0D43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2930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05072-7678-A559-7E02-76F5BB25A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107A3-C0D0-DEC1-33D7-90E82F90E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E1857-D9AF-2DFA-4BF6-73648D8B42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880A16-3FF9-B002-CEFB-346E26F10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849957-B936-D88A-97B5-3806D4AD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D0FF02-8247-45D2-A1D5-1280A9432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0365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B96B7-53D8-6DB4-7757-2F72EBF0D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39199D-4FDB-EC7F-89A8-010A2F93C6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B66BE6-CDF4-C48F-BE28-5DC3C346B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931E98-A7D8-424B-F83A-6959C9814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5DA1F5-02C1-8B71-5466-261395E4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24BC0F-913D-D84D-D098-4E893EC9A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278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1D9C9B-4239-E1B5-4030-CAEDD2E1D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A9577B-9C75-43CB-071B-C6800FD48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A992-625E-F6BF-11C7-1ED02A0145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F36D6-7EB4-4940-A632-8E294B33CCEE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44467-5B9B-B5FD-153A-BFFC051EBD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C072A2-2E5A-0007-5096-9C60BD4BFC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C0479-28CB-408B-BE9B-1703875E06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0677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9.svg"/><Relationship Id="rId3" Type="http://schemas.openxmlformats.org/officeDocument/2006/relationships/image" Target="../media/image29.svg"/><Relationship Id="rId7" Type="http://schemas.openxmlformats.org/officeDocument/2006/relationships/image" Target="../media/image33.svg"/><Relationship Id="rId12" Type="http://schemas.openxmlformats.org/officeDocument/2006/relationships/image" Target="../media/image38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11" Type="http://schemas.openxmlformats.org/officeDocument/2006/relationships/image" Target="../media/image37.svg"/><Relationship Id="rId5" Type="http://schemas.openxmlformats.org/officeDocument/2006/relationships/image" Target="../media/image31.svg"/><Relationship Id="rId15" Type="http://schemas.openxmlformats.org/officeDocument/2006/relationships/image" Target="../media/image2.sv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svg"/><Relationship Id="rId1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2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Relationship Id="rId9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7" Type="http://schemas.openxmlformats.org/officeDocument/2006/relationships/image" Target="../media/image7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7" Type="http://schemas.openxmlformats.org/officeDocument/2006/relationships/image" Target="../media/image7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7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20.svg"/><Relationship Id="rId7" Type="http://schemas.openxmlformats.org/officeDocument/2006/relationships/image" Target="../media/image22.png"/><Relationship Id="rId12" Type="http://schemas.openxmlformats.org/officeDocument/2006/relationships/image" Target="../media/image2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ame-icons.net/lorc/originals/bullets.html" TargetMode="External"/><Relationship Id="rId11" Type="http://schemas.openxmlformats.org/officeDocument/2006/relationships/image" Target="../media/image1.png"/><Relationship Id="rId5" Type="http://schemas.microsoft.com/office/2007/relationships/hdphoto" Target="../media/hdphoto2.wdp"/><Relationship Id="rId10" Type="http://schemas.openxmlformats.org/officeDocument/2006/relationships/image" Target="../media/image25.svg"/><Relationship Id="rId4" Type="http://schemas.openxmlformats.org/officeDocument/2006/relationships/image" Target="../media/image21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2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6156220-5873-78E4-6F49-21314CF1F858}"/>
              </a:ext>
            </a:extLst>
          </p:cNvPr>
          <p:cNvSpPr txBox="1"/>
          <p:nvPr/>
        </p:nvSpPr>
        <p:spPr>
          <a:xfrm>
            <a:off x="1777074" y="2488179"/>
            <a:ext cx="75721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prstClr val="white"/>
                </a:solidFill>
                <a:latin typeface="Times New Roman" panose="02020603050405020304" pitchFamily="18" charset="0"/>
              </a:rPr>
              <a:t>Marketing Research, Analysis and Networking</a:t>
            </a:r>
            <a:endParaRPr lang="en-IN" sz="4800" dirty="0">
              <a:solidFill>
                <a:prstClr val="white"/>
              </a:solidFill>
              <a:latin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2C9A8AC-D3D3-4707-173C-56A8A7243B37}"/>
              </a:ext>
            </a:extLst>
          </p:cNvPr>
          <p:cNvGrpSpPr/>
          <p:nvPr/>
        </p:nvGrpSpPr>
        <p:grpSpPr>
          <a:xfrm>
            <a:off x="-211043" y="242749"/>
            <a:ext cx="3422497" cy="2538224"/>
            <a:chOff x="-211043" y="242749"/>
            <a:chExt cx="3422497" cy="253822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EA4FAB6-2C5C-DEC9-44A3-CCBE0523EBBD}"/>
                </a:ext>
              </a:extLst>
            </p:cNvPr>
            <p:cNvGrpSpPr/>
            <p:nvPr/>
          </p:nvGrpSpPr>
          <p:grpSpPr>
            <a:xfrm rot="18821504" flipH="1">
              <a:off x="2506994" y="1987744"/>
              <a:ext cx="830990" cy="577930"/>
              <a:chOff x="5420718" y="1517854"/>
              <a:chExt cx="611043" cy="424962"/>
            </a:xfrm>
          </p:grpSpPr>
          <p:sp>
            <p:nvSpPr>
              <p:cNvPr id="25" name="Trapezoid 24">
                <a:extLst>
                  <a:ext uri="{FF2B5EF4-FFF2-40B4-BE49-F238E27FC236}">
                    <a16:creationId xmlns:a16="http://schemas.microsoft.com/office/drawing/2014/main" id="{D924423A-A632-8110-D278-150095820FF8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rgbClr val="19A695">
                  <a:lumMod val="50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6" name="Trapezoid 25">
                <a:extLst>
                  <a:ext uri="{FF2B5EF4-FFF2-40B4-BE49-F238E27FC236}">
                    <a16:creationId xmlns:a16="http://schemas.microsoft.com/office/drawing/2014/main" id="{33E9416A-4873-1E11-7414-05FEEE014B21}"/>
                  </a:ext>
                </a:extLst>
              </p:cNvPr>
              <p:cNvSpPr/>
              <p:nvPr/>
            </p:nvSpPr>
            <p:spPr>
              <a:xfrm rot="5912136" flipH="1">
                <a:off x="5453740" y="1484832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7" name="Trapezoid 26">
                <a:extLst>
                  <a:ext uri="{FF2B5EF4-FFF2-40B4-BE49-F238E27FC236}">
                    <a16:creationId xmlns:a16="http://schemas.microsoft.com/office/drawing/2014/main" id="{5EDCB730-28FB-7980-CB36-86E7973DEE94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rgbClr val="19A695">
                  <a:lumMod val="50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8" name="Trapezoid 27">
                <a:extLst>
                  <a:ext uri="{FF2B5EF4-FFF2-40B4-BE49-F238E27FC236}">
                    <a16:creationId xmlns:a16="http://schemas.microsoft.com/office/drawing/2014/main" id="{388A9C5D-F0F4-9257-7CB4-3373B465AFCB}"/>
                  </a:ext>
                </a:extLst>
              </p:cNvPr>
              <p:cNvSpPr/>
              <p:nvPr/>
            </p:nvSpPr>
            <p:spPr>
              <a:xfrm rot="7277434" flipH="1">
                <a:off x="5742486" y="1603796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9" name="Trapezoid 28">
                <a:extLst>
                  <a:ext uri="{FF2B5EF4-FFF2-40B4-BE49-F238E27FC236}">
                    <a16:creationId xmlns:a16="http://schemas.microsoft.com/office/drawing/2014/main" id="{FFABCF20-1EFE-81AF-5523-8E628D8E056A}"/>
                  </a:ext>
                </a:extLst>
              </p:cNvPr>
              <p:cNvSpPr/>
              <p:nvPr/>
            </p:nvSpPr>
            <p:spPr>
              <a:xfrm rot="8867088" flipH="1">
                <a:off x="5938264" y="1759936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801B68D-0F83-800F-0C0B-ECF1D02A955F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62FA7B1E-A966-83A8-0C63-6525D49E11FB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71EB27C6-01DE-D9D3-91BC-D4BEAFCDC3BF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rgbClr val="19A695">
                  <a:lumMod val="75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F5AFB3B-4228-EB56-1BEA-246050A51907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00E12E37-60E0-9EB3-D4CF-7D0C35D1C769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F4466D85-C082-E24F-758C-E2C179F274B7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rgbClr val="19A695">
                  <a:lumMod val="75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82E1A9C-452C-3619-7FB7-86B43679BCF4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BEB0927-D197-0EEB-89F1-5BBE611ABD0C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ysClr val="window" lastClr="FFFFFF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030AA80-2C97-C0C1-E84F-807DA06E9C74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EA97FB1-ECA1-17E4-766A-159262F2F928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6B53AD7-2150-6059-FFF9-FC755AEA6432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rgbClr val="19A695"/>
            </a:solidFill>
          </p:grpSpPr>
          <p:sp>
            <p:nvSpPr>
              <p:cNvPr id="19" name="Trapezoid 18">
                <a:extLst>
                  <a:ext uri="{FF2B5EF4-FFF2-40B4-BE49-F238E27FC236}">
                    <a16:creationId xmlns:a16="http://schemas.microsoft.com/office/drawing/2014/main" id="{6381D2E0-4C18-2A2F-A0A1-BA73C1DBDCA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0" name="Trapezoid 94">
                <a:extLst>
                  <a:ext uri="{FF2B5EF4-FFF2-40B4-BE49-F238E27FC236}">
                    <a16:creationId xmlns:a16="http://schemas.microsoft.com/office/drawing/2014/main" id="{11ECF486-C4F5-2E96-89C4-70E4BB5C8A30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82880 w 182880"/>
                  <a:gd name="connsiteY2" fmla="*/ 0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0540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68965 w 182880"/>
                  <a:gd name="connsiteY2" fmla="*/ 6157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8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rgbClr val="19A695">
                  <a:lumMod val="75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5BA0D39-53C0-3C86-5F8E-A62A16579072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303F35E0-3BDE-9B42-F4E1-FCD7C0132A8E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0A54053E-9DBF-5FF4-FF51-18F8FFF8BF22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4128A33-AA5C-DDA9-DD97-35E0BF2ABDBD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D72FD0B4-1A01-9489-C119-3B2ECD268882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ysClr val="window" lastClr="FFFFFF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6044F9D-B69F-61DF-C9D6-FCD1B4A22524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B198FB6-10A3-56D8-77DB-128143C60473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51" name="Trapezoid 50">
                <a:extLst>
                  <a:ext uri="{FF2B5EF4-FFF2-40B4-BE49-F238E27FC236}">
                    <a16:creationId xmlns:a16="http://schemas.microsoft.com/office/drawing/2014/main" id="{EE5E6AA8-637C-CE1D-4AA1-01466C5DE34E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rgbClr val="19A695">
                  <a:lumMod val="50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52" name="Trapezoid 51">
                <a:extLst>
                  <a:ext uri="{FF2B5EF4-FFF2-40B4-BE49-F238E27FC236}">
                    <a16:creationId xmlns:a16="http://schemas.microsoft.com/office/drawing/2014/main" id="{2ADD84C1-A6D9-73C7-48BB-8FEE29C8229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rgbClr val="19A695">
                  <a:lumMod val="50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53" name="Trapezoid 52">
                <a:extLst>
                  <a:ext uri="{FF2B5EF4-FFF2-40B4-BE49-F238E27FC236}">
                    <a16:creationId xmlns:a16="http://schemas.microsoft.com/office/drawing/2014/main" id="{DBA1D53F-B4A8-0CDF-7A44-479D4364929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54" name="Trapezoid 53">
                <a:extLst>
                  <a:ext uri="{FF2B5EF4-FFF2-40B4-BE49-F238E27FC236}">
                    <a16:creationId xmlns:a16="http://schemas.microsoft.com/office/drawing/2014/main" id="{71539BBD-F5E8-95E1-9269-68917EF07817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55" name="Trapezoid 54">
                <a:extLst>
                  <a:ext uri="{FF2B5EF4-FFF2-40B4-BE49-F238E27FC236}">
                    <a16:creationId xmlns:a16="http://schemas.microsoft.com/office/drawing/2014/main" id="{B7A94CF9-A7DD-41AF-8C90-0CCABB7FB98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082291C-8BC5-EBAD-5CE4-AE2E4B6BDC97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8309CE41-7B19-51DC-594C-A80A9436608A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9523F708-D6E3-D848-6100-B31651C74609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rgbClr val="19A695">
                  <a:lumMod val="75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4F23E63-E43B-62DF-E4DF-7F1B5199946C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3D89DFCA-2DDA-2EED-E92D-A6E4422A5CED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CCF61D91-00E4-268A-268B-B8DD2B409C9D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rgbClr val="19A695">
                  <a:lumMod val="75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572222C-8865-888B-2D8D-26DB535F9E10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41C721-C0AD-FAFB-9AAB-5B2709C212D2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rgbClr val="19A695"/>
              </a:solidFill>
              <a:ln w="127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DD71B96-1043-3A1C-64D2-018B1C8AB472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1417FF7-2C28-D3F3-994E-72679F81B7E4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0ACD0D93-2D61-EAEA-DC20-C2E0F341BC44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ysClr val="window" lastClr="FFFFFF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6E0F7B7-F7B9-170F-3E68-7ECF21334FA6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rgbClr val="19A695"/>
            </a:solidFill>
          </p:grpSpPr>
          <p:sp>
            <p:nvSpPr>
              <p:cNvPr id="41" name="Trapezoid 40">
                <a:extLst>
                  <a:ext uri="{FF2B5EF4-FFF2-40B4-BE49-F238E27FC236}">
                    <a16:creationId xmlns:a16="http://schemas.microsoft.com/office/drawing/2014/main" id="{19291C13-7356-84B7-7AC9-48FA5CDCE7AC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42" name="Trapezoid 94">
                <a:extLst>
                  <a:ext uri="{FF2B5EF4-FFF2-40B4-BE49-F238E27FC236}">
                    <a16:creationId xmlns:a16="http://schemas.microsoft.com/office/drawing/2014/main" id="{3338074E-62DC-50A0-F2F8-41AA05A0AE7D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82880 w 182880"/>
                  <a:gd name="connsiteY2" fmla="*/ 0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0540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68965 w 182880"/>
                  <a:gd name="connsiteY2" fmla="*/ 6157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8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rgbClr val="19A695">
                  <a:lumMod val="75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02C18E6-92FD-34B7-44D5-D0D39A9FF31B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87D2C1E5-4F92-E9F9-77B5-6B96FF50697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0414FB7-9266-A74A-0F78-FF335024F527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7571672C-4425-A447-53B8-C3574DFFC155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62F9CDD5-6BFB-CC0B-F07F-02550E54455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ysClr val="window" lastClr="FFFFFF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</p:grp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B19A2990-21DE-7A16-DE17-05958C3C9F2F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ysClr val="window" lastClr="FFFFFF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A451B6B-3B60-C276-78C2-7B14491F76F4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E8003358-104E-B65D-7FD0-B3998FBD1DC5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62" name="Trapezoid 61">
                <a:extLst>
                  <a:ext uri="{FF2B5EF4-FFF2-40B4-BE49-F238E27FC236}">
                    <a16:creationId xmlns:a16="http://schemas.microsoft.com/office/drawing/2014/main" id="{6DA1BF98-01C9-7460-D3BF-D5D78BAE07D1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rgbClr val="19A695">
                  <a:lumMod val="50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63" name="Trapezoid 62">
                <a:extLst>
                  <a:ext uri="{FF2B5EF4-FFF2-40B4-BE49-F238E27FC236}">
                    <a16:creationId xmlns:a16="http://schemas.microsoft.com/office/drawing/2014/main" id="{3749EA85-0F80-27E3-7A59-BB66AFE6C7D4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64" name="Trapezoid 63">
                <a:extLst>
                  <a:ext uri="{FF2B5EF4-FFF2-40B4-BE49-F238E27FC236}">
                    <a16:creationId xmlns:a16="http://schemas.microsoft.com/office/drawing/2014/main" id="{260F092C-BCA3-EDAC-CA65-EA483D2B4CCD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rgbClr val="19A695">
                  <a:lumMod val="50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65" name="Trapezoid 64">
                <a:extLst>
                  <a:ext uri="{FF2B5EF4-FFF2-40B4-BE49-F238E27FC236}">
                    <a16:creationId xmlns:a16="http://schemas.microsoft.com/office/drawing/2014/main" id="{7CB4D35B-15D6-755A-3EBA-372C509A6F12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66" name="Trapezoid 65">
                <a:extLst>
                  <a:ext uri="{FF2B5EF4-FFF2-40B4-BE49-F238E27FC236}">
                    <a16:creationId xmlns:a16="http://schemas.microsoft.com/office/drawing/2014/main" id="{BA3E67A6-2B3C-2E4A-BF25-0504A7FCF52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590D3E86-852F-9FA0-DD24-0B9ECABB3855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B7298767-47F1-C8BB-C481-4665DCEFA4A5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11547A1-B681-1A22-7825-7ACDFBDF2C14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6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12CDCEC-9FA1-6D8E-1C80-ECDEB4C2B374}"/>
              </a:ext>
            </a:extLst>
          </p:cNvPr>
          <p:cNvGrpSpPr/>
          <p:nvPr/>
        </p:nvGrpSpPr>
        <p:grpSpPr>
          <a:xfrm>
            <a:off x="2948034" y="1491640"/>
            <a:ext cx="719484" cy="1265041"/>
            <a:chOff x="2904492" y="1491640"/>
            <a:chExt cx="719484" cy="1265041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D9C5A973-622C-B2C8-5A1E-4C3B9ABA5887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72" name="Trapezoid 71">
                <a:extLst>
                  <a:ext uri="{FF2B5EF4-FFF2-40B4-BE49-F238E27FC236}">
                    <a16:creationId xmlns:a16="http://schemas.microsoft.com/office/drawing/2014/main" id="{9C523EF5-99B5-074C-3DAD-8B64B2FC86A3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rgbClr val="19A695">
                  <a:lumMod val="50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73" name="Trapezoid 72">
                <a:extLst>
                  <a:ext uri="{FF2B5EF4-FFF2-40B4-BE49-F238E27FC236}">
                    <a16:creationId xmlns:a16="http://schemas.microsoft.com/office/drawing/2014/main" id="{D0588431-8B82-AEC5-3922-E2EC5BA48AF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rgbClr val="19A695">
                  <a:lumMod val="50000"/>
                </a:srgbClr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74" name="Trapezoid 73">
                <a:extLst>
                  <a:ext uri="{FF2B5EF4-FFF2-40B4-BE49-F238E27FC236}">
                    <a16:creationId xmlns:a16="http://schemas.microsoft.com/office/drawing/2014/main" id="{02AF9B3E-599D-26DF-763E-43E6AE5682E6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75" name="Trapezoid 74">
                <a:extLst>
                  <a:ext uri="{FF2B5EF4-FFF2-40B4-BE49-F238E27FC236}">
                    <a16:creationId xmlns:a16="http://schemas.microsoft.com/office/drawing/2014/main" id="{B1270F04-2644-5E99-8DF6-E998079CE2D8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76" name="Trapezoid 75">
                <a:extLst>
                  <a:ext uri="{FF2B5EF4-FFF2-40B4-BE49-F238E27FC236}">
                    <a16:creationId xmlns:a16="http://schemas.microsoft.com/office/drawing/2014/main" id="{EDFC8397-05C8-8581-8397-0FDB5A23E19A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0749673F-58AC-38B0-E626-2112EAFFD5D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B4107151-A536-B79D-97E0-83FBF40E7AC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rgbClr val="19A695"/>
              </a:solidFill>
              <a:ln w="12700" cap="flat" cmpd="sng" algn="ctr">
                <a:solidFill>
                  <a:srgbClr val="35455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9967EC2-03EA-32D3-49D2-2909E8D9F585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6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A9F69FC2-E8EF-A4E8-E3DE-F2130D45D173}"/>
              </a:ext>
            </a:extLst>
          </p:cNvPr>
          <p:cNvSpPr txBox="1"/>
          <p:nvPr/>
        </p:nvSpPr>
        <p:spPr>
          <a:xfrm>
            <a:off x="2522997" y="4196559"/>
            <a:ext cx="6322143" cy="461665"/>
          </a:xfrm>
          <a:prstGeom prst="rect">
            <a:avLst/>
          </a:prstGeom>
          <a:gradFill>
            <a:gsLst>
              <a:gs pos="0">
                <a:srgbClr val="EE9E13"/>
              </a:gs>
              <a:gs pos="25000">
                <a:srgbClr val="BA3C2E"/>
              </a:gs>
              <a:gs pos="53000">
                <a:srgbClr val="19A695"/>
              </a:gs>
              <a:gs pos="100000">
                <a:sysClr val="window" lastClr="FFFFFF">
                  <a:lumMod val="75000"/>
                </a:sysClr>
              </a:gs>
              <a:gs pos="80000">
                <a:srgbClr val="277DBA"/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</a:rPr>
              <a:t>at Zeus Numerix Private Limited, Pune.</a:t>
            </a:r>
            <a:endParaRPr kumimoji="0" lang="en-IN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4852811-3186-74DA-2F65-541EBFFB924C}"/>
              </a:ext>
            </a:extLst>
          </p:cNvPr>
          <p:cNvSpPr txBox="1"/>
          <p:nvPr/>
        </p:nvSpPr>
        <p:spPr>
          <a:xfrm>
            <a:off x="704700" y="5191377"/>
            <a:ext cx="2897546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solidFill>
                  <a:prstClr val="white"/>
                </a:solidFill>
                <a:latin typeface="Arial"/>
              </a:rPr>
              <a:t>PROJECT BY: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prstClr val="white"/>
                </a:solidFill>
                <a:latin typeface="Arial"/>
              </a:rPr>
              <a:t>Gauranshi Chopra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prstClr val="white"/>
                </a:solidFill>
                <a:latin typeface="Arial"/>
              </a:rPr>
              <a:t>20190301107</a:t>
            </a:r>
            <a:endParaRPr lang="en-IN" b="1" dirty="0">
              <a:solidFill>
                <a:prstClr val="white"/>
              </a:solidFill>
              <a:latin typeface="Arial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1958571D-5A3E-BB9F-D56F-FFA2ECB22C26}"/>
              </a:ext>
            </a:extLst>
          </p:cNvPr>
          <p:cNvCxnSpPr>
            <a:cxnSpLocks/>
          </p:cNvCxnSpPr>
          <p:nvPr/>
        </p:nvCxnSpPr>
        <p:spPr>
          <a:xfrm>
            <a:off x="688131" y="5267822"/>
            <a:ext cx="0" cy="387990"/>
          </a:xfrm>
          <a:prstGeom prst="line">
            <a:avLst/>
          </a:prstGeom>
          <a:noFill/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F313756F-8AA5-1944-33FF-C41BD8CB132F}"/>
              </a:ext>
            </a:extLst>
          </p:cNvPr>
          <p:cNvSpPr txBox="1"/>
          <p:nvPr/>
        </p:nvSpPr>
        <p:spPr>
          <a:xfrm>
            <a:off x="5337489" y="6388041"/>
            <a:ext cx="151702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prstClr val="white"/>
                </a:solidFill>
                <a:latin typeface="Arial"/>
              </a:rPr>
              <a:t>APRIL 2022</a:t>
            </a:r>
            <a:endParaRPr lang="en-IN" sz="1600" dirty="0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772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F60FB-0D64-7820-3451-E2DD93B99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873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|</a:t>
            </a:r>
            <a:r>
              <a:rPr lang="en-US" sz="3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OF THE PROJECT</a:t>
            </a:r>
            <a:endParaRPr lang="en-IN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6EDEC3C-9154-CD3B-EA87-FCD8D646D40C}"/>
              </a:ext>
            </a:extLst>
          </p:cNvPr>
          <p:cNvSpPr/>
          <p:nvPr/>
        </p:nvSpPr>
        <p:spPr>
          <a:xfrm>
            <a:off x="841483" y="2519066"/>
            <a:ext cx="3183103" cy="3683529"/>
          </a:xfrm>
          <a:prstGeom prst="roundRect">
            <a:avLst>
              <a:gd name="adj" fmla="val 10633"/>
            </a:avLst>
          </a:prstGeom>
          <a:solidFill>
            <a:srgbClr val="B1D9C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97F6809-E4BA-EF1D-454E-F8CCA573C442}"/>
              </a:ext>
            </a:extLst>
          </p:cNvPr>
          <p:cNvSpPr/>
          <p:nvPr/>
        </p:nvSpPr>
        <p:spPr>
          <a:xfrm>
            <a:off x="1008474" y="1429436"/>
            <a:ext cx="2995593" cy="4390798"/>
          </a:xfrm>
          <a:custGeom>
            <a:avLst/>
            <a:gdLst>
              <a:gd name="connsiteX0" fmla="*/ 0 w 1895475"/>
              <a:gd name="connsiteY0" fmla="*/ 450533 h 2790825"/>
              <a:gd name="connsiteX1" fmla="*/ 317183 w 1895475"/>
              <a:gd name="connsiteY1" fmla="*/ 133350 h 2790825"/>
              <a:gd name="connsiteX2" fmla="*/ 317183 w 1895475"/>
              <a:gd name="connsiteY2" fmla="*/ 133350 h 2790825"/>
              <a:gd name="connsiteX3" fmla="*/ 317183 w 1895475"/>
              <a:gd name="connsiteY3" fmla="*/ 133350 h 2790825"/>
              <a:gd name="connsiteX4" fmla="*/ 1586865 w 1895475"/>
              <a:gd name="connsiteY4" fmla="*/ 0 h 2790825"/>
              <a:gd name="connsiteX5" fmla="*/ 1904048 w 1895475"/>
              <a:gd name="connsiteY5" fmla="*/ 317183 h 2790825"/>
              <a:gd name="connsiteX6" fmla="*/ 1827848 w 1895475"/>
              <a:gd name="connsiteY6" fmla="*/ 2110740 h 2790825"/>
              <a:gd name="connsiteX7" fmla="*/ 1510665 w 1895475"/>
              <a:gd name="connsiteY7" fmla="*/ 2427923 h 2790825"/>
              <a:gd name="connsiteX8" fmla="*/ 745808 w 1895475"/>
              <a:gd name="connsiteY8" fmla="*/ 2427923 h 2790825"/>
              <a:gd name="connsiteX9" fmla="*/ 650558 w 1895475"/>
              <a:gd name="connsiteY9" fmla="*/ 2792730 h 2790825"/>
              <a:gd name="connsiteX10" fmla="*/ 413385 w 1895475"/>
              <a:gd name="connsiteY10" fmla="*/ 2427923 h 2790825"/>
              <a:gd name="connsiteX11" fmla="*/ 413385 w 1895475"/>
              <a:gd name="connsiteY11" fmla="*/ 2427923 h 2790825"/>
              <a:gd name="connsiteX12" fmla="*/ 96203 w 1895475"/>
              <a:gd name="connsiteY12" fmla="*/ 2110740 h 2790825"/>
              <a:gd name="connsiteX13" fmla="*/ 0 w 1895475"/>
              <a:gd name="connsiteY13" fmla="*/ 450533 h 2790825"/>
              <a:gd name="connsiteX14" fmla="*/ 0 w 1895475"/>
              <a:gd name="connsiteY14" fmla="*/ 450533 h 279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895475" h="2790825">
                <a:moveTo>
                  <a:pt x="0" y="450533"/>
                </a:moveTo>
                <a:cubicBezTo>
                  <a:pt x="0" y="275273"/>
                  <a:pt x="141923" y="133350"/>
                  <a:pt x="317183" y="133350"/>
                </a:cubicBezTo>
                <a:lnTo>
                  <a:pt x="317183" y="133350"/>
                </a:lnTo>
                <a:lnTo>
                  <a:pt x="317183" y="133350"/>
                </a:lnTo>
                <a:lnTo>
                  <a:pt x="1586865" y="0"/>
                </a:lnTo>
                <a:cubicBezTo>
                  <a:pt x="1762125" y="0"/>
                  <a:pt x="1904048" y="141923"/>
                  <a:pt x="1904048" y="317183"/>
                </a:cubicBezTo>
                <a:lnTo>
                  <a:pt x="1827848" y="2110740"/>
                </a:lnTo>
                <a:cubicBezTo>
                  <a:pt x="1827848" y="2286000"/>
                  <a:pt x="1685925" y="2427923"/>
                  <a:pt x="1510665" y="2427923"/>
                </a:cubicBezTo>
                <a:lnTo>
                  <a:pt x="745808" y="2427923"/>
                </a:lnTo>
                <a:lnTo>
                  <a:pt x="650558" y="2792730"/>
                </a:lnTo>
                <a:lnTo>
                  <a:pt x="413385" y="2427923"/>
                </a:lnTo>
                <a:lnTo>
                  <a:pt x="413385" y="2427923"/>
                </a:lnTo>
                <a:cubicBezTo>
                  <a:pt x="238125" y="2427923"/>
                  <a:pt x="96203" y="2286000"/>
                  <a:pt x="96203" y="2110740"/>
                </a:cubicBezTo>
                <a:lnTo>
                  <a:pt x="0" y="450533"/>
                </a:lnTo>
                <a:lnTo>
                  <a:pt x="0" y="450533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>
                  <a:lumMod val="85000"/>
                </a:sysClr>
              </a:gs>
              <a:gs pos="100000">
                <a:sysClr val="window" lastClr="FFFFFF"/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ysClr val="window" lastClr="FFFFFF"/>
                </a:gs>
                <a:gs pos="100000">
                  <a:sysClr val="window" lastClr="FFFFFF">
                    <a:lumMod val="75000"/>
                  </a:sysClr>
                </a:gs>
              </a:gsLst>
              <a:lin ang="8100000" scaled="1"/>
              <a:tileRect/>
            </a:gradFill>
          </a:ln>
          <a:effectLst>
            <a:outerShdw blurRad="127000" dist="38100" dir="8100000" algn="tr" rotWithShape="0">
              <a:prstClr val="black">
                <a:alpha val="33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09B44007-AFC5-AD92-5C67-33C748EE9666}"/>
              </a:ext>
            </a:extLst>
          </p:cNvPr>
          <p:cNvSpPr/>
          <p:nvPr/>
        </p:nvSpPr>
        <p:spPr>
          <a:xfrm>
            <a:off x="4614775" y="2519066"/>
            <a:ext cx="3183103" cy="3683529"/>
          </a:xfrm>
          <a:prstGeom prst="roundRect">
            <a:avLst>
              <a:gd name="adj" fmla="val 10633"/>
            </a:avLst>
          </a:prstGeom>
          <a:solidFill>
            <a:srgbClr val="62C1C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F9E69A43-BEAD-C133-AE6E-CE6DCB28BEE7}"/>
              </a:ext>
            </a:extLst>
          </p:cNvPr>
          <p:cNvSpPr/>
          <p:nvPr/>
        </p:nvSpPr>
        <p:spPr>
          <a:xfrm>
            <a:off x="4781766" y="1429436"/>
            <a:ext cx="2995593" cy="4390798"/>
          </a:xfrm>
          <a:custGeom>
            <a:avLst/>
            <a:gdLst>
              <a:gd name="connsiteX0" fmla="*/ 0 w 1895475"/>
              <a:gd name="connsiteY0" fmla="*/ 450533 h 2790825"/>
              <a:gd name="connsiteX1" fmla="*/ 317183 w 1895475"/>
              <a:gd name="connsiteY1" fmla="*/ 133350 h 2790825"/>
              <a:gd name="connsiteX2" fmla="*/ 317183 w 1895475"/>
              <a:gd name="connsiteY2" fmla="*/ 133350 h 2790825"/>
              <a:gd name="connsiteX3" fmla="*/ 317183 w 1895475"/>
              <a:gd name="connsiteY3" fmla="*/ 133350 h 2790825"/>
              <a:gd name="connsiteX4" fmla="*/ 1586865 w 1895475"/>
              <a:gd name="connsiteY4" fmla="*/ 0 h 2790825"/>
              <a:gd name="connsiteX5" fmla="*/ 1904048 w 1895475"/>
              <a:gd name="connsiteY5" fmla="*/ 317183 h 2790825"/>
              <a:gd name="connsiteX6" fmla="*/ 1827848 w 1895475"/>
              <a:gd name="connsiteY6" fmla="*/ 2110740 h 2790825"/>
              <a:gd name="connsiteX7" fmla="*/ 1510665 w 1895475"/>
              <a:gd name="connsiteY7" fmla="*/ 2427923 h 2790825"/>
              <a:gd name="connsiteX8" fmla="*/ 745808 w 1895475"/>
              <a:gd name="connsiteY8" fmla="*/ 2427923 h 2790825"/>
              <a:gd name="connsiteX9" fmla="*/ 650558 w 1895475"/>
              <a:gd name="connsiteY9" fmla="*/ 2792730 h 2790825"/>
              <a:gd name="connsiteX10" fmla="*/ 413385 w 1895475"/>
              <a:gd name="connsiteY10" fmla="*/ 2427923 h 2790825"/>
              <a:gd name="connsiteX11" fmla="*/ 413385 w 1895475"/>
              <a:gd name="connsiteY11" fmla="*/ 2427923 h 2790825"/>
              <a:gd name="connsiteX12" fmla="*/ 96203 w 1895475"/>
              <a:gd name="connsiteY12" fmla="*/ 2110740 h 2790825"/>
              <a:gd name="connsiteX13" fmla="*/ 0 w 1895475"/>
              <a:gd name="connsiteY13" fmla="*/ 450533 h 2790825"/>
              <a:gd name="connsiteX14" fmla="*/ 0 w 1895475"/>
              <a:gd name="connsiteY14" fmla="*/ 450533 h 279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895475" h="2790825">
                <a:moveTo>
                  <a:pt x="0" y="450533"/>
                </a:moveTo>
                <a:cubicBezTo>
                  <a:pt x="0" y="275273"/>
                  <a:pt x="141923" y="133350"/>
                  <a:pt x="317183" y="133350"/>
                </a:cubicBezTo>
                <a:lnTo>
                  <a:pt x="317183" y="133350"/>
                </a:lnTo>
                <a:lnTo>
                  <a:pt x="317183" y="133350"/>
                </a:lnTo>
                <a:lnTo>
                  <a:pt x="1586865" y="0"/>
                </a:lnTo>
                <a:cubicBezTo>
                  <a:pt x="1762125" y="0"/>
                  <a:pt x="1904048" y="141923"/>
                  <a:pt x="1904048" y="317183"/>
                </a:cubicBezTo>
                <a:lnTo>
                  <a:pt x="1827848" y="2110740"/>
                </a:lnTo>
                <a:cubicBezTo>
                  <a:pt x="1827848" y="2286000"/>
                  <a:pt x="1685925" y="2427923"/>
                  <a:pt x="1510665" y="2427923"/>
                </a:cubicBezTo>
                <a:lnTo>
                  <a:pt x="745808" y="2427923"/>
                </a:lnTo>
                <a:lnTo>
                  <a:pt x="650558" y="2792730"/>
                </a:lnTo>
                <a:lnTo>
                  <a:pt x="413385" y="2427923"/>
                </a:lnTo>
                <a:lnTo>
                  <a:pt x="413385" y="2427923"/>
                </a:lnTo>
                <a:cubicBezTo>
                  <a:pt x="238125" y="2427923"/>
                  <a:pt x="96203" y="2286000"/>
                  <a:pt x="96203" y="2110740"/>
                </a:cubicBezTo>
                <a:lnTo>
                  <a:pt x="0" y="450533"/>
                </a:lnTo>
                <a:lnTo>
                  <a:pt x="0" y="450533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>
                  <a:lumMod val="85000"/>
                </a:sysClr>
              </a:gs>
              <a:gs pos="100000">
                <a:sysClr val="window" lastClr="FFFFFF"/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ysClr val="window" lastClr="FFFFFF"/>
                </a:gs>
                <a:gs pos="100000">
                  <a:sysClr val="window" lastClr="FFFFFF">
                    <a:lumMod val="75000"/>
                  </a:sysClr>
                </a:gs>
              </a:gsLst>
              <a:lin ang="8100000" scaled="1"/>
              <a:tileRect/>
            </a:gradFill>
          </a:ln>
          <a:effectLst>
            <a:outerShdw blurRad="127000" dist="38100" dir="8100000" algn="tr" rotWithShape="0">
              <a:prstClr val="black">
                <a:alpha val="33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29D69AF9-34BE-BD15-E81D-8AD5AA0BB5A2}"/>
              </a:ext>
            </a:extLst>
          </p:cNvPr>
          <p:cNvSpPr/>
          <p:nvPr/>
        </p:nvSpPr>
        <p:spPr>
          <a:xfrm>
            <a:off x="8388066" y="2519066"/>
            <a:ext cx="3183103" cy="3683529"/>
          </a:xfrm>
          <a:prstGeom prst="roundRect">
            <a:avLst>
              <a:gd name="adj" fmla="val 10633"/>
            </a:avLst>
          </a:prstGeom>
          <a:solidFill>
            <a:srgbClr val="FDD24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2727D4BC-0FFA-678B-1354-35CDBE1C59FE}"/>
              </a:ext>
            </a:extLst>
          </p:cNvPr>
          <p:cNvSpPr/>
          <p:nvPr/>
        </p:nvSpPr>
        <p:spPr>
          <a:xfrm>
            <a:off x="8555058" y="1429436"/>
            <a:ext cx="2995593" cy="4390798"/>
          </a:xfrm>
          <a:custGeom>
            <a:avLst/>
            <a:gdLst>
              <a:gd name="connsiteX0" fmla="*/ 0 w 1895475"/>
              <a:gd name="connsiteY0" fmla="*/ 450533 h 2790825"/>
              <a:gd name="connsiteX1" fmla="*/ 317183 w 1895475"/>
              <a:gd name="connsiteY1" fmla="*/ 133350 h 2790825"/>
              <a:gd name="connsiteX2" fmla="*/ 317183 w 1895475"/>
              <a:gd name="connsiteY2" fmla="*/ 133350 h 2790825"/>
              <a:gd name="connsiteX3" fmla="*/ 317183 w 1895475"/>
              <a:gd name="connsiteY3" fmla="*/ 133350 h 2790825"/>
              <a:gd name="connsiteX4" fmla="*/ 1586865 w 1895475"/>
              <a:gd name="connsiteY4" fmla="*/ 0 h 2790825"/>
              <a:gd name="connsiteX5" fmla="*/ 1904048 w 1895475"/>
              <a:gd name="connsiteY5" fmla="*/ 317183 h 2790825"/>
              <a:gd name="connsiteX6" fmla="*/ 1827848 w 1895475"/>
              <a:gd name="connsiteY6" fmla="*/ 2110740 h 2790825"/>
              <a:gd name="connsiteX7" fmla="*/ 1510665 w 1895475"/>
              <a:gd name="connsiteY7" fmla="*/ 2427923 h 2790825"/>
              <a:gd name="connsiteX8" fmla="*/ 745808 w 1895475"/>
              <a:gd name="connsiteY8" fmla="*/ 2427923 h 2790825"/>
              <a:gd name="connsiteX9" fmla="*/ 650558 w 1895475"/>
              <a:gd name="connsiteY9" fmla="*/ 2792730 h 2790825"/>
              <a:gd name="connsiteX10" fmla="*/ 413385 w 1895475"/>
              <a:gd name="connsiteY10" fmla="*/ 2427923 h 2790825"/>
              <a:gd name="connsiteX11" fmla="*/ 413385 w 1895475"/>
              <a:gd name="connsiteY11" fmla="*/ 2427923 h 2790825"/>
              <a:gd name="connsiteX12" fmla="*/ 96203 w 1895475"/>
              <a:gd name="connsiteY12" fmla="*/ 2110740 h 2790825"/>
              <a:gd name="connsiteX13" fmla="*/ 0 w 1895475"/>
              <a:gd name="connsiteY13" fmla="*/ 450533 h 2790825"/>
              <a:gd name="connsiteX14" fmla="*/ 0 w 1895475"/>
              <a:gd name="connsiteY14" fmla="*/ 450533 h 279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895475" h="2790825">
                <a:moveTo>
                  <a:pt x="0" y="450533"/>
                </a:moveTo>
                <a:cubicBezTo>
                  <a:pt x="0" y="275273"/>
                  <a:pt x="141923" y="133350"/>
                  <a:pt x="317183" y="133350"/>
                </a:cubicBezTo>
                <a:lnTo>
                  <a:pt x="317183" y="133350"/>
                </a:lnTo>
                <a:lnTo>
                  <a:pt x="317183" y="133350"/>
                </a:lnTo>
                <a:lnTo>
                  <a:pt x="1586865" y="0"/>
                </a:lnTo>
                <a:cubicBezTo>
                  <a:pt x="1762125" y="0"/>
                  <a:pt x="1904048" y="141923"/>
                  <a:pt x="1904048" y="317183"/>
                </a:cubicBezTo>
                <a:lnTo>
                  <a:pt x="1827848" y="2110740"/>
                </a:lnTo>
                <a:cubicBezTo>
                  <a:pt x="1827848" y="2286000"/>
                  <a:pt x="1685925" y="2427923"/>
                  <a:pt x="1510665" y="2427923"/>
                </a:cubicBezTo>
                <a:lnTo>
                  <a:pt x="745808" y="2427923"/>
                </a:lnTo>
                <a:lnTo>
                  <a:pt x="650558" y="2792730"/>
                </a:lnTo>
                <a:lnTo>
                  <a:pt x="413385" y="2427923"/>
                </a:lnTo>
                <a:lnTo>
                  <a:pt x="413385" y="2427923"/>
                </a:lnTo>
                <a:cubicBezTo>
                  <a:pt x="238125" y="2427923"/>
                  <a:pt x="96203" y="2286000"/>
                  <a:pt x="96203" y="2110740"/>
                </a:cubicBezTo>
                <a:lnTo>
                  <a:pt x="0" y="450533"/>
                </a:lnTo>
                <a:lnTo>
                  <a:pt x="0" y="450533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>
                  <a:lumMod val="85000"/>
                </a:sysClr>
              </a:gs>
              <a:gs pos="100000">
                <a:sysClr val="window" lastClr="FFFFFF"/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ysClr val="window" lastClr="FFFFFF"/>
                </a:gs>
                <a:gs pos="100000">
                  <a:sysClr val="window" lastClr="FFFFFF">
                    <a:lumMod val="75000"/>
                  </a:sysClr>
                </a:gs>
              </a:gsLst>
              <a:lin ang="8100000" scaled="1"/>
              <a:tileRect/>
            </a:gradFill>
          </a:ln>
          <a:effectLst>
            <a:outerShdw blurRad="127000" dist="38100" dir="8100000" algn="tr" rotWithShape="0">
              <a:prstClr val="black">
                <a:alpha val="33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164F9C1-6318-22F5-341F-2B8A51573807}"/>
              </a:ext>
            </a:extLst>
          </p:cNvPr>
          <p:cNvSpPr txBox="1"/>
          <p:nvPr/>
        </p:nvSpPr>
        <p:spPr>
          <a:xfrm>
            <a:off x="1361155" y="2493090"/>
            <a:ext cx="26396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Determine the current and potential market, as well as the needs and requirements, and assess the performance of current and future products and services of Zeus Numerix.</a:t>
            </a:r>
            <a:endParaRPr lang="en-IN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1D55293-1B07-3921-5F86-174026F8CC55}"/>
              </a:ext>
            </a:extLst>
          </p:cNvPr>
          <p:cNvSpPr txBox="1"/>
          <p:nvPr/>
        </p:nvSpPr>
        <p:spPr>
          <a:xfrm>
            <a:off x="5183733" y="2493090"/>
            <a:ext cx="221855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To research Zeus' marketing strategy and determine the most promising markets and segments to target.</a:t>
            </a:r>
            <a:endParaRPr lang="en-IN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C047A10-AA70-FCBC-A6A5-3FB4AF66AAE2}"/>
              </a:ext>
            </a:extLst>
          </p:cNvPr>
          <p:cNvSpPr txBox="1"/>
          <p:nvPr/>
        </p:nvSpPr>
        <p:spPr>
          <a:xfrm>
            <a:off x="9088695" y="2493090"/>
            <a:ext cx="243464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635" rtl="0" fontAlgn="base">
              <a:spcBef>
                <a:spcPts val="0"/>
              </a:spcBef>
              <a:spcAft>
                <a:spcPts val="103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To investigate the nature of market networking and its significance in modern marketing strategies, through the prism of a Defence Industry relationship.</a:t>
            </a:r>
          </a:p>
        </p:txBody>
      </p:sp>
      <p:pic>
        <p:nvPicPr>
          <p:cNvPr id="68" name="Graphic 67" descr="Bar graph with upward trend with solid fill">
            <a:extLst>
              <a:ext uri="{FF2B5EF4-FFF2-40B4-BE49-F238E27FC236}">
                <a16:creationId xmlns:a16="http://schemas.microsoft.com/office/drawing/2014/main" id="{6CD02818-5E9D-CD1A-ECCF-FDCF3742E0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7834" y="1728667"/>
            <a:ext cx="790399" cy="790399"/>
          </a:xfrm>
          <a:prstGeom prst="rect">
            <a:avLst/>
          </a:prstGeom>
        </p:spPr>
      </p:pic>
      <p:pic>
        <p:nvPicPr>
          <p:cNvPr id="69" name="Graphic 68" descr="Bar graph with upward trend with solid fill">
            <a:extLst>
              <a:ext uri="{FF2B5EF4-FFF2-40B4-BE49-F238E27FC236}">
                <a16:creationId xmlns:a16="http://schemas.microsoft.com/office/drawing/2014/main" id="{8057D897-7F5C-63B3-B0CE-859A4D721D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40327" y="5354140"/>
            <a:ext cx="790399" cy="790399"/>
          </a:xfrm>
          <a:prstGeom prst="rect">
            <a:avLst/>
          </a:prstGeom>
        </p:spPr>
      </p:pic>
      <p:pic>
        <p:nvPicPr>
          <p:cNvPr id="71" name="Graphic 70" descr="Target Audience with solid fill">
            <a:extLst>
              <a:ext uri="{FF2B5EF4-FFF2-40B4-BE49-F238E27FC236}">
                <a16:creationId xmlns:a16="http://schemas.microsoft.com/office/drawing/2014/main" id="{98EE7057-A2A4-7372-0CF1-357FEF6BD7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35809" y="1591678"/>
            <a:ext cx="914400" cy="914400"/>
          </a:xfrm>
          <a:prstGeom prst="rect">
            <a:avLst/>
          </a:prstGeom>
        </p:spPr>
      </p:pic>
      <p:pic>
        <p:nvPicPr>
          <p:cNvPr id="72" name="Graphic 71" descr="Target Audience with solid fill">
            <a:extLst>
              <a:ext uri="{FF2B5EF4-FFF2-40B4-BE49-F238E27FC236}">
                <a16:creationId xmlns:a16="http://schemas.microsoft.com/office/drawing/2014/main" id="{8314F74C-2099-251E-57E5-20A1B0F677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82125" y="5230139"/>
            <a:ext cx="914400" cy="914400"/>
          </a:xfrm>
          <a:prstGeom prst="rect">
            <a:avLst/>
          </a:prstGeom>
        </p:spPr>
      </p:pic>
      <p:pic>
        <p:nvPicPr>
          <p:cNvPr id="74" name="Graphic 73" descr="Handshake with solid fill">
            <a:extLst>
              <a:ext uri="{FF2B5EF4-FFF2-40B4-BE49-F238E27FC236}">
                <a16:creationId xmlns:a16="http://schemas.microsoft.com/office/drawing/2014/main" id="{114308AE-33E6-A727-6076-F17A06AD515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538452" y="1596327"/>
            <a:ext cx="1028803" cy="1028803"/>
          </a:xfrm>
          <a:prstGeom prst="rect">
            <a:avLst/>
          </a:prstGeom>
        </p:spPr>
      </p:pic>
      <p:pic>
        <p:nvPicPr>
          <p:cNvPr id="75" name="Graphic 74" descr="Handshake with solid fill">
            <a:extLst>
              <a:ext uri="{FF2B5EF4-FFF2-40B4-BE49-F238E27FC236}">
                <a16:creationId xmlns:a16="http://schemas.microsoft.com/office/drawing/2014/main" id="{25F63006-A16F-70E8-D003-743D6AD80D8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435638" y="5230139"/>
            <a:ext cx="1028803" cy="1028803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EA0DCC14-C4C1-D5C3-2029-B54C630BC7B2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9" name="Graphic 78" descr="Lightbulb with solid fill">
            <a:extLst>
              <a:ext uri="{FF2B5EF4-FFF2-40B4-BE49-F238E27FC236}">
                <a16:creationId xmlns:a16="http://schemas.microsoft.com/office/drawing/2014/main" id="{678E7CC6-AE01-9AB5-CF17-5159FC35289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5BBFE555-D4CC-7D35-A0EB-EDE88D5D9F80}"/>
              </a:ext>
            </a:extLst>
          </p:cNvPr>
          <p:cNvSpPr txBox="1"/>
          <p:nvPr/>
        </p:nvSpPr>
        <p:spPr>
          <a:xfrm>
            <a:off x="11752355" y="6122212"/>
            <a:ext cx="33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45581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6EAA9-2DB0-D909-C98B-7D797A66C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|</a:t>
            </a:r>
            <a:r>
              <a:rPr lang="en-IN" sz="3200" b="1" i="0" u="none" strike="noStrike" dirty="0">
                <a:solidFill>
                  <a:srgbClr val="35455E"/>
                </a:solidFill>
                <a:effectLst/>
                <a:latin typeface="Times New Roman" panose="02020603050405020304" pitchFamily="18" charset="0"/>
              </a:rPr>
              <a:t>INTRODUCTION TO PROXIMITY FUZE</a:t>
            </a:r>
            <a:endParaRPr lang="en-IN" sz="3200" b="1" dirty="0">
              <a:solidFill>
                <a:srgbClr val="35455E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540EA-6E8F-A206-949F-1CBB75EED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631" y="5632578"/>
            <a:ext cx="10192657" cy="3950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The primary sources of data will be primary and secondary market research conducted by the industry.</a:t>
            </a:r>
            <a:endParaRPr lang="en-IN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91326EA-A80B-1133-4D59-D5F8B044D4EC}"/>
              </a:ext>
            </a:extLst>
          </p:cNvPr>
          <p:cNvSpPr txBox="1">
            <a:spLocks/>
          </p:cNvSpPr>
          <p:nvPr/>
        </p:nvSpPr>
        <p:spPr>
          <a:xfrm>
            <a:off x="870160" y="436507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|</a:t>
            </a:r>
            <a:r>
              <a:rPr lang="en-IN" sz="3200" b="1" dirty="0">
                <a:solidFill>
                  <a:srgbClr val="35455E"/>
                </a:solidFill>
                <a:latin typeface="Times New Roman" panose="02020603050405020304" pitchFamily="18" charset="0"/>
              </a:rPr>
              <a:t>SOURCE OF DATA COLLECTION</a:t>
            </a:r>
            <a:endParaRPr lang="en-IN" sz="3200" dirty="0">
              <a:solidFill>
                <a:srgbClr val="35455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EE02FE-5EEA-BDE6-8F7D-1393AE573C63}"/>
              </a:ext>
            </a:extLst>
          </p:cNvPr>
          <p:cNvSpPr txBox="1"/>
          <p:nvPr/>
        </p:nvSpPr>
        <p:spPr>
          <a:xfrm>
            <a:off x="999671" y="1627656"/>
            <a:ext cx="44461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000000"/>
                </a:solidFill>
              </a:rPr>
              <a:t>Fuze :</a:t>
            </a:r>
            <a:r>
              <a:rPr lang="en-US" dirty="0">
                <a:solidFill>
                  <a:srgbClr val="000000"/>
                </a:solidFill>
              </a:rPr>
              <a:t> An electronic device designed to detonate an explosive charge in an artillery shell based on specific event.</a:t>
            </a:r>
            <a:endParaRPr lang="en-IN" dirty="0"/>
          </a:p>
        </p:txBody>
      </p:sp>
      <p:pic>
        <p:nvPicPr>
          <p:cNvPr id="13" name="Picture 12" descr="A picture containing sky, outdoor, day&#10;&#10;Description automatically generated">
            <a:extLst>
              <a:ext uri="{FF2B5EF4-FFF2-40B4-BE49-F238E27FC236}">
                <a16:creationId xmlns:a16="http://schemas.microsoft.com/office/drawing/2014/main" id="{7DA17961-DFAA-C6E3-F10E-BF05873E9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046" y="1527514"/>
            <a:ext cx="4032040" cy="2688027"/>
          </a:xfrm>
          <a:prstGeom prst="rect">
            <a:avLst/>
          </a:prstGeom>
        </p:spPr>
      </p:pic>
      <p:pic>
        <p:nvPicPr>
          <p:cNvPr id="15" name="Picture 14" descr="A picture containing light, dark&#10;&#10;Description automatically generated">
            <a:extLst>
              <a:ext uri="{FF2B5EF4-FFF2-40B4-BE49-F238E27FC236}">
                <a16:creationId xmlns:a16="http://schemas.microsoft.com/office/drawing/2014/main" id="{B78BF573-A2B2-5D3F-1ACD-8E9BF32188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075" y="1495537"/>
            <a:ext cx="1164172" cy="274903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F08FA92-6981-4147-01B0-5CA4CA52F543}"/>
              </a:ext>
            </a:extLst>
          </p:cNvPr>
          <p:cNvSpPr txBox="1"/>
          <p:nvPr/>
        </p:nvSpPr>
        <p:spPr>
          <a:xfrm>
            <a:off x="999671" y="2847087"/>
            <a:ext cx="44461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000000"/>
                </a:solidFill>
              </a:rPr>
              <a:t>Multi Option Fuze for Artillery (MOFA)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Proximity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Timer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Point Detonator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Delay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B53DFC1-B788-46D1-5AB8-6ED447014AAB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2" name="Graphic 21" descr="Lightbulb with solid fill">
            <a:extLst>
              <a:ext uri="{FF2B5EF4-FFF2-40B4-BE49-F238E27FC236}">
                <a16:creationId xmlns:a16="http://schemas.microsoft.com/office/drawing/2014/main" id="{211BDB19-F261-8B60-D99B-C9A5C8E2D7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4DF74B3-7BBB-8A9C-9B87-4222D7F38A87}"/>
              </a:ext>
            </a:extLst>
          </p:cNvPr>
          <p:cNvSpPr txBox="1"/>
          <p:nvPr/>
        </p:nvSpPr>
        <p:spPr>
          <a:xfrm>
            <a:off x="11752355" y="6122212"/>
            <a:ext cx="33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259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3A8B0D8-43FB-F9BA-8737-16704C816EF2}"/>
              </a:ext>
            </a:extLst>
          </p:cNvPr>
          <p:cNvSpPr txBox="1">
            <a:spLocks/>
          </p:cNvSpPr>
          <p:nvPr/>
        </p:nvSpPr>
        <p:spPr>
          <a:xfrm>
            <a:off x="838200" y="249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solidFill>
                  <a:srgbClr val="002060"/>
                </a:solidFill>
                <a:latin typeface="+mn-lt"/>
              </a:rPr>
              <a:t>1. Tenders</a:t>
            </a:r>
            <a:endParaRPr lang="en-IN" sz="2400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4A54736-FFE0-ADA0-68FE-B8121B4CA0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943" y="1086302"/>
            <a:ext cx="6496050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DE4DA4A-4E37-49E2-1347-9DAE82280BBF}"/>
              </a:ext>
            </a:extLst>
          </p:cNvPr>
          <p:cNvSpPr/>
          <p:nvPr/>
        </p:nvSpPr>
        <p:spPr>
          <a:xfrm>
            <a:off x="5302250" y="2199367"/>
            <a:ext cx="1770743" cy="740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39DFA2-06B7-1F12-D052-22644111D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263" y="933222"/>
            <a:ext cx="4640037" cy="27181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1C21A08-B89D-5ADC-A5E6-F1CF778F24E0}"/>
              </a:ext>
            </a:extLst>
          </p:cNvPr>
          <p:cNvSpPr txBox="1"/>
          <p:nvPr/>
        </p:nvSpPr>
        <p:spPr>
          <a:xfrm>
            <a:off x="1843315" y="3894823"/>
            <a:ext cx="85053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solidFill>
                  <a:srgbClr val="002060"/>
                </a:solidFill>
                <a:latin typeface="Calibri" panose="020F0502020204030204"/>
              </a:rPr>
              <a:t>2</a:t>
            </a: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  <a:r>
              <a:rPr lang="en-US" sz="3600" dirty="0">
                <a:solidFill>
                  <a:srgbClr val="002060"/>
                </a:solidFill>
                <a:latin typeface="Calibri" panose="020F0502020204030204"/>
              </a:rPr>
              <a:t>Articles and Published Research Papers</a:t>
            </a:r>
            <a:endParaRPr kumimoji="0" lang="en-IN" sz="240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2BCAF8B-D881-8B14-B3D3-F2F87AF34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077" y="4582198"/>
            <a:ext cx="3323544" cy="184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8886658-2462-E988-B35F-3490B100C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1177" y="4582197"/>
            <a:ext cx="3160749" cy="184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84DED24-A7D7-109D-BAA6-02C9324D1104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8" name="Graphic 17" descr="Lightbulb with solid fill">
            <a:extLst>
              <a:ext uri="{FF2B5EF4-FFF2-40B4-BE49-F238E27FC236}">
                <a16:creationId xmlns:a16="http://schemas.microsoft.com/office/drawing/2014/main" id="{31161087-A6C7-0F6E-3F2D-B7FAD4C1AE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4583BB-B83A-798C-18E0-CF197C64E8A8}"/>
              </a:ext>
            </a:extLst>
          </p:cNvPr>
          <p:cNvSpPr txBox="1"/>
          <p:nvPr/>
        </p:nvSpPr>
        <p:spPr>
          <a:xfrm>
            <a:off x="11752355" y="6122212"/>
            <a:ext cx="33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4768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F8F9-FA92-0729-4918-7BD46AE29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387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|</a:t>
            </a:r>
            <a:r>
              <a:rPr lang="en-US" sz="3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ANALYSIS</a:t>
            </a:r>
            <a:endParaRPr lang="en-IN" sz="32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797BF6E-7F03-8A5D-D440-460BBC43CE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6686658"/>
              </p:ext>
            </p:extLst>
          </p:nvPr>
        </p:nvGraphicFramePr>
        <p:xfrm>
          <a:off x="1272721" y="2042963"/>
          <a:ext cx="9646558" cy="4004116"/>
        </p:xfrm>
        <a:graphic>
          <a:graphicData uri="http://schemas.openxmlformats.org/drawingml/2006/table">
            <a:tbl>
              <a:tblPr/>
              <a:tblGrid>
                <a:gridCol w="1205820">
                  <a:extLst>
                    <a:ext uri="{9D8B030D-6E8A-4147-A177-3AD203B41FA5}">
                      <a16:colId xmlns:a16="http://schemas.microsoft.com/office/drawing/2014/main" val="3477958166"/>
                    </a:ext>
                  </a:extLst>
                </a:gridCol>
                <a:gridCol w="1337964">
                  <a:extLst>
                    <a:ext uri="{9D8B030D-6E8A-4147-A177-3AD203B41FA5}">
                      <a16:colId xmlns:a16="http://schemas.microsoft.com/office/drawing/2014/main" val="2927064441"/>
                    </a:ext>
                  </a:extLst>
                </a:gridCol>
                <a:gridCol w="1420555">
                  <a:extLst>
                    <a:ext uri="{9D8B030D-6E8A-4147-A177-3AD203B41FA5}">
                      <a16:colId xmlns:a16="http://schemas.microsoft.com/office/drawing/2014/main" val="1265346362"/>
                    </a:ext>
                  </a:extLst>
                </a:gridCol>
                <a:gridCol w="2742001">
                  <a:extLst>
                    <a:ext uri="{9D8B030D-6E8A-4147-A177-3AD203B41FA5}">
                      <a16:colId xmlns:a16="http://schemas.microsoft.com/office/drawing/2014/main" val="1400389774"/>
                    </a:ext>
                  </a:extLst>
                </a:gridCol>
                <a:gridCol w="2940218">
                  <a:extLst>
                    <a:ext uri="{9D8B030D-6E8A-4147-A177-3AD203B41FA5}">
                      <a16:colId xmlns:a16="http://schemas.microsoft.com/office/drawing/2014/main" val="345050422"/>
                    </a:ext>
                  </a:extLst>
                </a:gridCol>
              </a:tblGrid>
              <a:tr h="1067230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Year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Quantity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Market Growth Rate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Company Recurring Revenue/ Piece (in Rs.)</a:t>
                      </a:r>
                      <a:endParaRPr lang="en-US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Increasing Revenue Expected Per Year (in Rs.)</a:t>
                      </a:r>
                      <a:endParaRPr lang="en-US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1305016"/>
                  </a:ext>
                </a:extLst>
              </a:tr>
              <a:tr h="489481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2022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8000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5%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10,000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8,00,00,000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7727803"/>
                  </a:ext>
                </a:extLst>
              </a:tr>
              <a:tr h="489481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2023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8400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5%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10,000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8,40,00,000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800451"/>
                  </a:ext>
                </a:extLst>
              </a:tr>
              <a:tr h="489481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2024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8820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5%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10,000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8,82,00,000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013694"/>
                  </a:ext>
                </a:extLst>
              </a:tr>
              <a:tr h="489481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2025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9261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5%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10,000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9,26,10,000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1893100"/>
                  </a:ext>
                </a:extLst>
              </a:tr>
              <a:tr h="489481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2026</a:t>
                      </a:r>
                      <a:endParaRPr lang="en-IN" sz="2000" dirty="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9724.05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5%</a:t>
                      </a:r>
                      <a:endParaRPr lang="en-IN" sz="2000" dirty="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10,000</a:t>
                      </a: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9,72,40,500</a:t>
                      </a:r>
                      <a:endParaRPr lang="en-IN" sz="2000" dirty="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393318"/>
                  </a:ext>
                </a:extLst>
              </a:tr>
              <a:tr h="489481">
                <a:tc>
                  <a:txBody>
                    <a:bodyPr/>
                    <a:lstStyle/>
                    <a:p>
                      <a:pPr marL="0" marR="0" lvl="0" indent="0" algn="just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TOTAL</a:t>
                      </a:r>
                      <a:endParaRPr lang="en-IN" sz="2000" dirty="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2000" dirty="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200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44,20,50,500</a:t>
                      </a:r>
                      <a:endParaRPr lang="en-IN" sz="2000" dirty="0">
                        <a:effectLst/>
                      </a:endParaRP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554195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F7EC328D-DCD3-8BC3-4EA2-8961A9428C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9672" y="1266145"/>
            <a:ext cx="7652657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34B63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 PREDICTIONS ARE BASED ON ASSUMPTIONS WITH BASE VALUE PROVIDED BY OFB REQUIREMENTS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930AC21-CDD8-A001-2E6C-C16A8D7CE2CC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Graphic 13" descr="Lightbulb with solid fill">
            <a:extLst>
              <a:ext uri="{FF2B5EF4-FFF2-40B4-BE49-F238E27FC236}">
                <a16:creationId xmlns:a16="http://schemas.microsoft.com/office/drawing/2014/main" id="{5E96F6BB-C17D-9F5A-8471-357FB58D4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DE351BF-C50C-9719-488D-EC2D3A89F391}"/>
              </a:ext>
            </a:extLst>
          </p:cNvPr>
          <p:cNvSpPr txBox="1"/>
          <p:nvPr/>
        </p:nvSpPr>
        <p:spPr>
          <a:xfrm>
            <a:off x="11752355" y="6122212"/>
            <a:ext cx="33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8735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AEE0A-25D7-A751-4E8A-E8386B61E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|</a:t>
            </a:r>
            <a:r>
              <a:rPr lang="en-US" sz="3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COMPETITION AND COLLABORATION</a:t>
            </a:r>
            <a:endParaRPr lang="en-IN" sz="32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6B3C0-0F74-4CC9-AF3A-15D613E76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2632"/>
            <a:ext cx="10515600" cy="6708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/>
              <a:t>In the case of this market study, it suggests that the competition will also be a potential collaboration for production of MOFA.</a:t>
            </a:r>
            <a:endParaRPr lang="en-IN" sz="20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34D2072-6BB6-4407-E0EE-02D8D850D8D7}"/>
              </a:ext>
            </a:extLst>
          </p:cNvPr>
          <p:cNvGrpSpPr/>
          <p:nvPr/>
        </p:nvGrpSpPr>
        <p:grpSpPr>
          <a:xfrm>
            <a:off x="838200" y="3406628"/>
            <a:ext cx="1129094" cy="1769718"/>
            <a:chOff x="819162" y="3087494"/>
            <a:chExt cx="1129094" cy="1769718"/>
          </a:xfrm>
          <a:solidFill>
            <a:srgbClr val="FBA200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E89CF16-E2DC-638A-BF43-DDB2340A983E}"/>
                </a:ext>
              </a:extLst>
            </p:cNvPr>
            <p:cNvSpPr/>
            <p:nvPr/>
          </p:nvSpPr>
          <p:spPr>
            <a:xfrm>
              <a:off x="819162" y="3087494"/>
              <a:ext cx="1022286" cy="1769718"/>
            </a:xfrm>
            <a:custGeom>
              <a:avLst/>
              <a:gdLst>
                <a:gd name="connsiteX0" fmla="*/ 227890 w 1022286"/>
                <a:gd name="connsiteY0" fmla="*/ 0 h 1769718"/>
                <a:gd name="connsiteX1" fmla="*/ 1022286 w 1022286"/>
                <a:gd name="connsiteY1" fmla="*/ 458644 h 1769718"/>
                <a:gd name="connsiteX2" fmla="*/ 988881 w 1022286"/>
                <a:gd name="connsiteY2" fmla="*/ 527987 h 1769718"/>
                <a:gd name="connsiteX3" fmla="*/ 916832 w 1022286"/>
                <a:gd name="connsiteY3" fmla="*/ 884859 h 1769718"/>
                <a:gd name="connsiteX4" fmla="*/ 988881 w 1022286"/>
                <a:gd name="connsiteY4" fmla="*/ 1241731 h 1769718"/>
                <a:gd name="connsiteX5" fmla="*/ 1022285 w 1022286"/>
                <a:gd name="connsiteY5" fmla="*/ 1311074 h 1769718"/>
                <a:gd name="connsiteX6" fmla="*/ 227890 w 1022286"/>
                <a:gd name="connsiteY6" fmla="*/ 1769718 h 1769718"/>
                <a:gd name="connsiteX7" fmla="*/ 221313 w 1022286"/>
                <a:gd name="connsiteY7" fmla="*/ 1758892 h 1769718"/>
                <a:gd name="connsiteX8" fmla="*/ 0 w 1022286"/>
                <a:gd name="connsiteY8" fmla="*/ 884859 h 1769718"/>
                <a:gd name="connsiteX9" fmla="*/ 221313 w 1022286"/>
                <a:gd name="connsiteY9" fmla="*/ 10826 h 1769718"/>
                <a:gd name="connsiteX10" fmla="*/ 227890 w 1022286"/>
                <a:gd name="connsiteY10" fmla="*/ 0 h 176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86" h="1769718">
                  <a:moveTo>
                    <a:pt x="227890" y="0"/>
                  </a:moveTo>
                  <a:lnTo>
                    <a:pt x="1022286" y="458644"/>
                  </a:lnTo>
                  <a:lnTo>
                    <a:pt x="988881" y="527987"/>
                  </a:lnTo>
                  <a:cubicBezTo>
                    <a:pt x="942487" y="637675"/>
                    <a:pt x="916832" y="758271"/>
                    <a:pt x="916832" y="884859"/>
                  </a:cubicBezTo>
                  <a:cubicBezTo>
                    <a:pt x="916832" y="1011447"/>
                    <a:pt x="942487" y="1132043"/>
                    <a:pt x="988881" y="1241731"/>
                  </a:cubicBezTo>
                  <a:lnTo>
                    <a:pt x="1022285" y="1311074"/>
                  </a:lnTo>
                  <a:lnTo>
                    <a:pt x="227890" y="1769718"/>
                  </a:lnTo>
                  <a:lnTo>
                    <a:pt x="221313" y="1758892"/>
                  </a:lnTo>
                  <a:cubicBezTo>
                    <a:pt x="80172" y="1499075"/>
                    <a:pt x="0" y="1201330"/>
                    <a:pt x="0" y="884859"/>
                  </a:cubicBezTo>
                  <a:cubicBezTo>
                    <a:pt x="0" y="568389"/>
                    <a:pt x="80172" y="270644"/>
                    <a:pt x="221313" y="10826"/>
                  </a:cubicBezTo>
                  <a:lnTo>
                    <a:pt x="227890" y="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0FA95804-2E54-1831-7794-BA5DFF7C4A72}"/>
                </a:ext>
              </a:extLst>
            </p:cNvPr>
            <p:cNvSpPr/>
            <p:nvPr/>
          </p:nvSpPr>
          <p:spPr>
            <a:xfrm rot="5400000">
              <a:off x="1717550" y="3865546"/>
              <a:ext cx="247795" cy="213616"/>
            </a:xfrm>
            <a:prstGeom prst="triangl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9BDF13E-A41B-373E-A709-DB703BD035E4}"/>
              </a:ext>
            </a:extLst>
          </p:cNvPr>
          <p:cNvGrpSpPr/>
          <p:nvPr/>
        </p:nvGrpSpPr>
        <p:grpSpPr>
          <a:xfrm>
            <a:off x="3376435" y="3406627"/>
            <a:ext cx="1129093" cy="1769720"/>
            <a:chOff x="3357397" y="3087493"/>
            <a:chExt cx="1129093" cy="1769720"/>
          </a:xfrm>
          <a:solidFill>
            <a:srgbClr val="90C22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562B01B-4188-FA81-F96D-6E53563DEA4E}"/>
                </a:ext>
              </a:extLst>
            </p:cNvPr>
            <p:cNvSpPr/>
            <p:nvPr/>
          </p:nvSpPr>
          <p:spPr>
            <a:xfrm>
              <a:off x="3464204" y="3087493"/>
              <a:ext cx="1022286" cy="1769720"/>
            </a:xfrm>
            <a:custGeom>
              <a:avLst/>
              <a:gdLst>
                <a:gd name="connsiteX0" fmla="*/ 794396 w 1022286"/>
                <a:gd name="connsiteY0" fmla="*/ 0 h 1769720"/>
                <a:gd name="connsiteX1" fmla="*/ 800973 w 1022286"/>
                <a:gd name="connsiteY1" fmla="*/ 10827 h 1769720"/>
                <a:gd name="connsiteX2" fmla="*/ 1022286 w 1022286"/>
                <a:gd name="connsiteY2" fmla="*/ 884860 h 1769720"/>
                <a:gd name="connsiteX3" fmla="*/ 800973 w 1022286"/>
                <a:gd name="connsiteY3" fmla="*/ 1758893 h 1769720"/>
                <a:gd name="connsiteX4" fmla="*/ 794396 w 1022286"/>
                <a:gd name="connsiteY4" fmla="*/ 1769720 h 1769720"/>
                <a:gd name="connsiteX5" fmla="*/ 0 w 1022286"/>
                <a:gd name="connsiteY5" fmla="*/ 1311076 h 1769720"/>
                <a:gd name="connsiteX6" fmla="*/ 33405 w 1022286"/>
                <a:gd name="connsiteY6" fmla="*/ 1241732 h 1769720"/>
                <a:gd name="connsiteX7" fmla="*/ 105454 w 1022286"/>
                <a:gd name="connsiteY7" fmla="*/ 884860 h 1769720"/>
                <a:gd name="connsiteX8" fmla="*/ 33405 w 1022286"/>
                <a:gd name="connsiteY8" fmla="*/ 527988 h 1769720"/>
                <a:gd name="connsiteX9" fmla="*/ 0 w 1022286"/>
                <a:gd name="connsiteY9" fmla="*/ 458645 h 1769720"/>
                <a:gd name="connsiteX10" fmla="*/ 794396 w 1022286"/>
                <a:gd name="connsiteY10" fmla="*/ 0 h 176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86" h="1769720">
                  <a:moveTo>
                    <a:pt x="794396" y="0"/>
                  </a:moveTo>
                  <a:lnTo>
                    <a:pt x="800973" y="10827"/>
                  </a:lnTo>
                  <a:cubicBezTo>
                    <a:pt x="942114" y="270645"/>
                    <a:pt x="1022286" y="568390"/>
                    <a:pt x="1022286" y="884860"/>
                  </a:cubicBezTo>
                  <a:cubicBezTo>
                    <a:pt x="1022286" y="1201331"/>
                    <a:pt x="942114" y="1499076"/>
                    <a:pt x="800973" y="1758893"/>
                  </a:cubicBezTo>
                  <a:lnTo>
                    <a:pt x="794396" y="1769720"/>
                  </a:lnTo>
                  <a:lnTo>
                    <a:pt x="0" y="1311076"/>
                  </a:lnTo>
                  <a:lnTo>
                    <a:pt x="33405" y="1241732"/>
                  </a:lnTo>
                  <a:cubicBezTo>
                    <a:pt x="79799" y="1132044"/>
                    <a:pt x="105454" y="1011448"/>
                    <a:pt x="105454" y="884860"/>
                  </a:cubicBezTo>
                  <a:cubicBezTo>
                    <a:pt x="105454" y="758272"/>
                    <a:pt x="79799" y="637676"/>
                    <a:pt x="33405" y="527988"/>
                  </a:cubicBezTo>
                  <a:lnTo>
                    <a:pt x="0" y="458645"/>
                  </a:lnTo>
                  <a:lnTo>
                    <a:pt x="794396" y="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F6106A52-30A7-1F83-4166-B0B9A29AF06C}"/>
                </a:ext>
              </a:extLst>
            </p:cNvPr>
            <p:cNvSpPr/>
            <p:nvPr/>
          </p:nvSpPr>
          <p:spPr>
            <a:xfrm rot="16200000">
              <a:off x="3340307" y="3865546"/>
              <a:ext cx="247795" cy="213616"/>
            </a:xfrm>
            <a:prstGeom prst="triangl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E3B9BD3-17F8-313B-516D-9DBB10AAB420}"/>
              </a:ext>
            </a:extLst>
          </p:cNvPr>
          <p:cNvGrpSpPr/>
          <p:nvPr/>
        </p:nvGrpSpPr>
        <p:grpSpPr>
          <a:xfrm>
            <a:off x="1104081" y="2459670"/>
            <a:ext cx="1531206" cy="1342487"/>
            <a:chOff x="1085043" y="2140536"/>
            <a:chExt cx="1531206" cy="1342487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1DB4BA0-301B-4303-6ACC-245539BF16D3}"/>
                </a:ext>
              </a:extLst>
            </p:cNvPr>
            <p:cNvSpPr/>
            <p:nvPr/>
          </p:nvSpPr>
          <p:spPr>
            <a:xfrm>
              <a:off x="1085043" y="2140536"/>
              <a:ext cx="1531206" cy="1342487"/>
            </a:xfrm>
            <a:custGeom>
              <a:avLst/>
              <a:gdLst>
                <a:gd name="connsiteX0" fmla="*/ 1531206 w 1531206"/>
                <a:gd name="connsiteY0" fmla="*/ 0 h 1342487"/>
                <a:gd name="connsiteX1" fmla="*/ 1531206 w 1531206"/>
                <a:gd name="connsiteY1" fmla="*/ 916832 h 1342487"/>
                <a:gd name="connsiteX2" fmla="*/ 1474042 w 1531206"/>
                <a:gd name="connsiteY2" fmla="*/ 919719 h 1342487"/>
                <a:gd name="connsiteX3" fmla="*/ 807532 w 1531206"/>
                <a:gd name="connsiteY3" fmla="*/ 1319208 h 1342487"/>
                <a:gd name="connsiteX4" fmla="*/ 793390 w 1531206"/>
                <a:gd name="connsiteY4" fmla="*/ 1342487 h 1342487"/>
                <a:gd name="connsiteX5" fmla="*/ 0 w 1531206"/>
                <a:gd name="connsiteY5" fmla="*/ 884423 h 1342487"/>
                <a:gd name="connsiteX6" fmla="*/ 47280 w 1531206"/>
                <a:gd name="connsiteY6" fmla="*/ 806598 h 1342487"/>
                <a:gd name="connsiteX7" fmla="*/ 1380301 w 1531206"/>
                <a:gd name="connsiteY7" fmla="*/ 7620 h 1342487"/>
                <a:gd name="connsiteX8" fmla="*/ 1531206 w 1531206"/>
                <a:gd name="connsiteY8" fmla="*/ 0 h 1342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1206" h="1342487">
                  <a:moveTo>
                    <a:pt x="1531206" y="0"/>
                  </a:moveTo>
                  <a:lnTo>
                    <a:pt x="1531206" y="916832"/>
                  </a:lnTo>
                  <a:lnTo>
                    <a:pt x="1474042" y="919719"/>
                  </a:lnTo>
                  <a:cubicBezTo>
                    <a:pt x="1196651" y="947889"/>
                    <a:pt x="955817" y="1099717"/>
                    <a:pt x="807532" y="1319208"/>
                  </a:cubicBezTo>
                  <a:lnTo>
                    <a:pt x="793390" y="1342487"/>
                  </a:lnTo>
                  <a:lnTo>
                    <a:pt x="0" y="884423"/>
                  </a:lnTo>
                  <a:lnTo>
                    <a:pt x="47280" y="806598"/>
                  </a:lnTo>
                  <a:cubicBezTo>
                    <a:pt x="343850" y="367616"/>
                    <a:pt x="825519" y="63961"/>
                    <a:pt x="1380301" y="7620"/>
                  </a:cubicBezTo>
                  <a:lnTo>
                    <a:pt x="1531206" y="0"/>
                  </a:lnTo>
                  <a:close/>
                </a:path>
              </a:pathLst>
            </a:custGeom>
            <a:solidFill>
              <a:srgbClr val="0680C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A20419C3-FE00-20CF-D016-26A4808FAFD3}"/>
                </a:ext>
              </a:extLst>
            </p:cNvPr>
            <p:cNvSpPr/>
            <p:nvPr/>
          </p:nvSpPr>
          <p:spPr>
            <a:xfrm rot="9000000">
              <a:off x="2123239" y="3162871"/>
              <a:ext cx="247795" cy="213616"/>
            </a:xfrm>
            <a:prstGeom prst="triangle">
              <a:avLst/>
            </a:prstGeom>
            <a:solidFill>
              <a:srgbClr val="0680C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035ECA5-7313-5738-A463-FD8924154916}"/>
              </a:ext>
            </a:extLst>
          </p:cNvPr>
          <p:cNvGrpSpPr/>
          <p:nvPr/>
        </p:nvGrpSpPr>
        <p:grpSpPr>
          <a:xfrm>
            <a:off x="2708439" y="4780818"/>
            <a:ext cx="1531208" cy="1342486"/>
            <a:chOff x="2689401" y="4461684"/>
            <a:chExt cx="1531208" cy="1342486"/>
          </a:xfrm>
          <a:solidFill>
            <a:srgbClr val="07A398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707892-5B35-1410-76B8-307CD858871E}"/>
                </a:ext>
              </a:extLst>
            </p:cNvPr>
            <p:cNvSpPr/>
            <p:nvPr/>
          </p:nvSpPr>
          <p:spPr>
            <a:xfrm>
              <a:off x="2689401" y="4461684"/>
              <a:ext cx="1531208" cy="1342486"/>
            </a:xfrm>
            <a:custGeom>
              <a:avLst/>
              <a:gdLst>
                <a:gd name="connsiteX0" fmla="*/ 737818 w 1531208"/>
                <a:gd name="connsiteY0" fmla="*/ 0 h 1342486"/>
                <a:gd name="connsiteX1" fmla="*/ 1531208 w 1531208"/>
                <a:gd name="connsiteY1" fmla="*/ 458063 h 1342486"/>
                <a:gd name="connsiteX2" fmla="*/ 1483928 w 1531208"/>
                <a:gd name="connsiteY2" fmla="*/ 535888 h 1342486"/>
                <a:gd name="connsiteX3" fmla="*/ 150907 w 1531208"/>
                <a:gd name="connsiteY3" fmla="*/ 1334866 h 1342486"/>
                <a:gd name="connsiteX4" fmla="*/ 0 w 1531208"/>
                <a:gd name="connsiteY4" fmla="*/ 1342486 h 1342486"/>
                <a:gd name="connsiteX5" fmla="*/ 0 w 1531208"/>
                <a:gd name="connsiteY5" fmla="*/ 425654 h 1342486"/>
                <a:gd name="connsiteX6" fmla="*/ 57166 w 1531208"/>
                <a:gd name="connsiteY6" fmla="*/ 422767 h 1342486"/>
                <a:gd name="connsiteX7" fmla="*/ 723676 w 1531208"/>
                <a:gd name="connsiteY7" fmla="*/ 23278 h 1342486"/>
                <a:gd name="connsiteX8" fmla="*/ 737818 w 1531208"/>
                <a:gd name="connsiteY8" fmla="*/ 0 h 134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1208" h="1342486">
                  <a:moveTo>
                    <a:pt x="737818" y="0"/>
                  </a:moveTo>
                  <a:lnTo>
                    <a:pt x="1531208" y="458063"/>
                  </a:lnTo>
                  <a:lnTo>
                    <a:pt x="1483928" y="535888"/>
                  </a:lnTo>
                  <a:cubicBezTo>
                    <a:pt x="1187358" y="974870"/>
                    <a:pt x="705689" y="1278525"/>
                    <a:pt x="150907" y="1334866"/>
                  </a:cubicBezTo>
                  <a:lnTo>
                    <a:pt x="0" y="1342486"/>
                  </a:lnTo>
                  <a:lnTo>
                    <a:pt x="0" y="425654"/>
                  </a:lnTo>
                  <a:lnTo>
                    <a:pt x="57166" y="422767"/>
                  </a:lnTo>
                  <a:cubicBezTo>
                    <a:pt x="334557" y="394597"/>
                    <a:pt x="575391" y="242770"/>
                    <a:pt x="723676" y="23278"/>
                  </a:cubicBezTo>
                  <a:lnTo>
                    <a:pt x="737818" y="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B4CC8B78-6582-EED8-EBF7-4C83FC8E78DF}"/>
                </a:ext>
              </a:extLst>
            </p:cNvPr>
            <p:cNvSpPr/>
            <p:nvPr/>
          </p:nvSpPr>
          <p:spPr>
            <a:xfrm rot="19800000">
              <a:off x="2930576" y="4590307"/>
              <a:ext cx="247795" cy="213616"/>
            </a:xfrm>
            <a:prstGeom prst="triangl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93AC657-80F3-A36D-BCB5-D5FB7F0544E4}"/>
              </a:ext>
            </a:extLst>
          </p:cNvPr>
          <p:cNvGrpSpPr/>
          <p:nvPr/>
        </p:nvGrpSpPr>
        <p:grpSpPr>
          <a:xfrm>
            <a:off x="1104081" y="4780817"/>
            <a:ext cx="1531206" cy="1342487"/>
            <a:chOff x="1085043" y="4461683"/>
            <a:chExt cx="1531206" cy="1342487"/>
          </a:xfrm>
          <a:solidFill>
            <a:srgbClr val="E6260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74D2619-AEDA-FC09-1D93-BEC0FB04F9CB}"/>
                </a:ext>
              </a:extLst>
            </p:cNvPr>
            <p:cNvSpPr/>
            <p:nvPr/>
          </p:nvSpPr>
          <p:spPr>
            <a:xfrm>
              <a:off x="1085043" y="4461683"/>
              <a:ext cx="1531206" cy="1342487"/>
            </a:xfrm>
            <a:custGeom>
              <a:avLst/>
              <a:gdLst>
                <a:gd name="connsiteX0" fmla="*/ 793389 w 1531206"/>
                <a:gd name="connsiteY0" fmla="*/ 0 h 1342487"/>
                <a:gd name="connsiteX1" fmla="*/ 807532 w 1531206"/>
                <a:gd name="connsiteY1" fmla="*/ 23279 h 1342487"/>
                <a:gd name="connsiteX2" fmla="*/ 1474042 w 1531206"/>
                <a:gd name="connsiteY2" fmla="*/ 422768 h 1342487"/>
                <a:gd name="connsiteX3" fmla="*/ 1531206 w 1531206"/>
                <a:gd name="connsiteY3" fmla="*/ 425655 h 1342487"/>
                <a:gd name="connsiteX4" fmla="*/ 1531206 w 1531206"/>
                <a:gd name="connsiteY4" fmla="*/ 1342487 h 1342487"/>
                <a:gd name="connsiteX5" fmla="*/ 1380301 w 1531206"/>
                <a:gd name="connsiteY5" fmla="*/ 1334867 h 1342487"/>
                <a:gd name="connsiteX6" fmla="*/ 47280 w 1531206"/>
                <a:gd name="connsiteY6" fmla="*/ 535889 h 1342487"/>
                <a:gd name="connsiteX7" fmla="*/ 0 w 1531206"/>
                <a:gd name="connsiteY7" fmla="*/ 458064 h 1342487"/>
                <a:gd name="connsiteX8" fmla="*/ 793389 w 1531206"/>
                <a:gd name="connsiteY8" fmla="*/ 0 h 1342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1206" h="1342487">
                  <a:moveTo>
                    <a:pt x="793389" y="0"/>
                  </a:moveTo>
                  <a:lnTo>
                    <a:pt x="807532" y="23279"/>
                  </a:lnTo>
                  <a:cubicBezTo>
                    <a:pt x="955817" y="242771"/>
                    <a:pt x="1196651" y="394598"/>
                    <a:pt x="1474042" y="422768"/>
                  </a:cubicBezTo>
                  <a:lnTo>
                    <a:pt x="1531206" y="425655"/>
                  </a:lnTo>
                  <a:lnTo>
                    <a:pt x="1531206" y="1342487"/>
                  </a:lnTo>
                  <a:lnTo>
                    <a:pt x="1380301" y="1334867"/>
                  </a:lnTo>
                  <a:cubicBezTo>
                    <a:pt x="825519" y="1278526"/>
                    <a:pt x="343850" y="974871"/>
                    <a:pt x="47280" y="535889"/>
                  </a:cubicBezTo>
                  <a:lnTo>
                    <a:pt x="0" y="458064"/>
                  </a:lnTo>
                  <a:lnTo>
                    <a:pt x="793389" y="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7D03B355-0B05-579C-C0C1-F60681DC4B51}"/>
                </a:ext>
              </a:extLst>
            </p:cNvPr>
            <p:cNvSpPr/>
            <p:nvPr/>
          </p:nvSpPr>
          <p:spPr>
            <a:xfrm rot="1800000">
              <a:off x="2123237" y="4590307"/>
              <a:ext cx="247795" cy="213616"/>
            </a:xfrm>
            <a:prstGeom prst="triangl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DFF9A8F-863A-E8DA-D74C-E476A5979F9B}"/>
              </a:ext>
            </a:extLst>
          </p:cNvPr>
          <p:cNvGrpSpPr/>
          <p:nvPr/>
        </p:nvGrpSpPr>
        <p:grpSpPr>
          <a:xfrm>
            <a:off x="2708439" y="2459670"/>
            <a:ext cx="1531208" cy="1342486"/>
            <a:chOff x="2689401" y="2140536"/>
            <a:chExt cx="1531208" cy="1342486"/>
          </a:xfrm>
          <a:solidFill>
            <a:srgbClr val="2C2F45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BBEDC55-ACC7-831A-2391-69855976BD14}"/>
                </a:ext>
              </a:extLst>
            </p:cNvPr>
            <p:cNvSpPr/>
            <p:nvPr/>
          </p:nvSpPr>
          <p:spPr>
            <a:xfrm>
              <a:off x="2689401" y="2140536"/>
              <a:ext cx="1531208" cy="1342486"/>
            </a:xfrm>
            <a:custGeom>
              <a:avLst/>
              <a:gdLst>
                <a:gd name="connsiteX0" fmla="*/ 0 w 1531208"/>
                <a:gd name="connsiteY0" fmla="*/ 0 h 1342486"/>
                <a:gd name="connsiteX1" fmla="*/ 150907 w 1531208"/>
                <a:gd name="connsiteY1" fmla="*/ 7620 h 1342486"/>
                <a:gd name="connsiteX2" fmla="*/ 1483928 w 1531208"/>
                <a:gd name="connsiteY2" fmla="*/ 806598 h 1342486"/>
                <a:gd name="connsiteX3" fmla="*/ 1531208 w 1531208"/>
                <a:gd name="connsiteY3" fmla="*/ 884422 h 1342486"/>
                <a:gd name="connsiteX4" fmla="*/ 737818 w 1531208"/>
                <a:gd name="connsiteY4" fmla="*/ 1342486 h 1342486"/>
                <a:gd name="connsiteX5" fmla="*/ 723676 w 1531208"/>
                <a:gd name="connsiteY5" fmla="*/ 1319208 h 1342486"/>
                <a:gd name="connsiteX6" fmla="*/ 57166 w 1531208"/>
                <a:gd name="connsiteY6" fmla="*/ 919719 h 1342486"/>
                <a:gd name="connsiteX7" fmla="*/ 0 w 1531208"/>
                <a:gd name="connsiteY7" fmla="*/ 916832 h 1342486"/>
                <a:gd name="connsiteX8" fmla="*/ 0 w 1531208"/>
                <a:gd name="connsiteY8" fmla="*/ 0 h 134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1208" h="1342486">
                  <a:moveTo>
                    <a:pt x="0" y="0"/>
                  </a:moveTo>
                  <a:lnTo>
                    <a:pt x="150907" y="7620"/>
                  </a:lnTo>
                  <a:cubicBezTo>
                    <a:pt x="705689" y="63961"/>
                    <a:pt x="1187358" y="367616"/>
                    <a:pt x="1483928" y="806598"/>
                  </a:cubicBezTo>
                  <a:lnTo>
                    <a:pt x="1531208" y="884422"/>
                  </a:lnTo>
                  <a:lnTo>
                    <a:pt x="737818" y="1342486"/>
                  </a:lnTo>
                  <a:lnTo>
                    <a:pt x="723676" y="1319208"/>
                  </a:lnTo>
                  <a:cubicBezTo>
                    <a:pt x="575391" y="1099717"/>
                    <a:pt x="334557" y="947889"/>
                    <a:pt x="57166" y="919719"/>
                  </a:cubicBezTo>
                  <a:lnTo>
                    <a:pt x="0" y="91683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82DC6279-5F68-2D4F-2269-85AC5B0AFF70}"/>
                </a:ext>
              </a:extLst>
            </p:cNvPr>
            <p:cNvSpPr/>
            <p:nvPr/>
          </p:nvSpPr>
          <p:spPr>
            <a:xfrm rot="12600000">
              <a:off x="2934618" y="3162872"/>
              <a:ext cx="247795" cy="213616"/>
            </a:xfrm>
            <a:prstGeom prst="triangl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1894A35-827B-D29D-C7F3-A4753EBEB4F5}"/>
              </a:ext>
            </a:extLst>
          </p:cNvPr>
          <p:cNvSpPr txBox="1"/>
          <p:nvPr/>
        </p:nvSpPr>
        <p:spPr>
          <a:xfrm>
            <a:off x="5746067" y="2619194"/>
            <a:ext cx="25510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Electronics Corporation of India Limited</a:t>
            </a:r>
            <a:endParaRPr lang="ko-KR" altLang="en-US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BE21D7D-54DC-6421-8E78-D3E20065E962}"/>
              </a:ext>
            </a:extLst>
          </p:cNvPr>
          <p:cNvGrpSpPr/>
          <p:nvPr/>
        </p:nvGrpSpPr>
        <p:grpSpPr>
          <a:xfrm>
            <a:off x="5090947" y="2658958"/>
            <a:ext cx="566802" cy="566802"/>
            <a:chOff x="465585" y="4206791"/>
            <a:chExt cx="566802" cy="566802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D87637D-6020-9AF4-4037-00785F2AB1F9}"/>
                </a:ext>
              </a:extLst>
            </p:cNvPr>
            <p:cNvSpPr/>
            <p:nvPr/>
          </p:nvSpPr>
          <p:spPr>
            <a:xfrm>
              <a:off x="465585" y="4206791"/>
              <a:ext cx="566802" cy="566802"/>
            </a:xfrm>
            <a:prstGeom prst="ellipse">
              <a:avLst/>
            </a:prstGeom>
            <a:solidFill>
              <a:srgbClr val="0680C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857233F-7CD2-0569-DFAF-1A06E204FCEA}"/>
                </a:ext>
              </a:extLst>
            </p:cNvPr>
            <p:cNvSpPr txBox="1"/>
            <p:nvPr/>
          </p:nvSpPr>
          <p:spPr>
            <a:xfrm>
              <a:off x="465585" y="4340806"/>
              <a:ext cx="566802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01</a:t>
              </a:r>
              <a:endPara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A095B45-6B51-A72F-9992-DBBA8AE9BB29}"/>
              </a:ext>
            </a:extLst>
          </p:cNvPr>
          <p:cNvGrpSpPr/>
          <p:nvPr/>
        </p:nvGrpSpPr>
        <p:grpSpPr>
          <a:xfrm>
            <a:off x="8620145" y="3952754"/>
            <a:ext cx="566802" cy="566802"/>
            <a:chOff x="465585" y="4206791"/>
            <a:chExt cx="566802" cy="566802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E68C4F1E-F7B4-5F10-D8C2-61330855C9F3}"/>
                </a:ext>
              </a:extLst>
            </p:cNvPr>
            <p:cNvSpPr/>
            <p:nvPr/>
          </p:nvSpPr>
          <p:spPr>
            <a:xfrm>
              <a:off x="465585" y="4206791"/>
              <a:ext cx="566802" cy="566802"/>
            </a:xfrm>
            <a:prstGeom prst="ellipse">
              <a:avLst/>
            </a:prstGeom>
            <a:solidFill>
              <a:srgbClr val="07A39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26E0A5A-9D10-4686-0CAF-E508E29F85C6}"/>
                </a:ext>
              </a:extLst>
            </p:cNvPr>
            <p:cNvSpPr txBox="1"/>
            <p:nvPr/>
          </p:nvSpPr>
          <p:spPr>
            <a:xfrm>
              <a:off x="465585" y="4340806"/>
              <a:ext cx="566802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04</a:t>
              </a:r>
              <a:endPara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95DE28-4019-EFE0-DDC2-4B2351FA03DB}"/>
              </a:ext>
            </a:extLst>
          </p:cNvPr>
          <p:cNvGrpSpPr/>
          <p:nvPr/>
        </p:nvGrpSpPr>
        <p:grpSpPr>
          <a:xfrm>
            <a:off x="8620145" y="2658958"/>
            <a:ext cx="566802" cy="566802"/>
            <a:chOff x="465585" y="4206791"/>
            <a:chExt cx="566802" cy="566802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0633AAF1-79FE-4205-EF1F-B4B64A7F7D73}"/>
                </a:ext>
              </a:extLst>
            </p:cNvPr>
            <p:cNvSpPr/>
            <p:nvPr/>
          </p:nvSpPr>
          <p:spPr>
            <a:xfrm>
              <a:off x="465585" y="4206791"/>
              <a:ext cx="566802" cy="566802"/>
            </a:xfrm>
            <a:prstGeom prst="ellipse">
              <a:avLst/>
            </a:prstGeom>
            <a:solidFill>
              <a:srgbClr val="2C2F4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ADE9C51-FFDC-9343-0A4C-BE0FE5D96842}"/>
                </a:ext>
              </a:extLst>
            </p:cNvPr>
            <p:cNvSpPr txBox="1"/>
            <p:nvPr/>
          </p:nvSpPr>
          <p:spPr>
            <a:xfrm>
              <a:off x="465585" y="4340806"/>
              <a:ext cx="566802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02</a:t>
              </a:r>
              <a:endPara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C94BACB-5CE6-B5F0-03EC-CB4CD98067DF}"/>
              </a:ext>
            </a:extLst>
          </p:cNvPr>
          <p:cNvGrpSpPr/>
          <p:nvPr/>
        </p:nvGrpSpPr>
        <p:grpSpPr>
          <a:xfrm>
            <a:off x="5090947" y="5307642"/>
            <a:ext cx="566802" cy="566802"/>
            <a:chOff x="465585" y="4206791"/>
            <a:chExt cx="566802" cy="566802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561EE0A-377E-40AB-686C-2F38702727DC}"/>
                </a:ext>
              </a:extLst>
            </p:cNvPr>
            <p:cNvSpPr/>
            <p:nvPr/>
          </p:nvSpPr>
          <p:spPr>
            <a:xfrm>
              <a:off x="465585" y="4206791"/>
              <a:ext cx="566802" cy="566802"/>
            </a:xfrm>
            <a:prstGeom prst="ellipse">
              <a:avLst/>
            </a:prstGeom>
            <a:solidFill>
              <a:srgbClr val="E6260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4A842CB-CE01-66B5-9D31-0D059B43FF34}"/>
                </a:ext>
              </a:extLst>
            </p:cNvPr>
            <p:cNvSpPr txBox="1"/>
            <p:nvPr/>
          </p:nvSpPr>
          <p:spPr>
            <a:xfrm>
              <a:off x="465585" y="4340806"/>
              <a:ext cx="566802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05</a:t>
              </a:r>
              <a:endPara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4C6E3D8-FE03-0205-6DCE-1AD0DC5C516B}"/>
              </a:ext>
            </a:extLst>
          </p:cNvPr>
          <p:cNvGrpSpPr/>
          <p:nvPr/>
        </p:nvGrpSpPr>
        <p:grpSpPr>
          <a:xfrm>
            <a:off x="5090947" y="3952754"/>
            <a:ext cx="566802" cy="566802"/>
            <a:chOff x="465585" y="4206791"/>
            <a:chExt cx="566802" cy="566802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E22959C-1AA7-ED56-4182-0C398E821D74}"/>
                </a:ext>
              </a:extLst>
            </p:cNvPr>
            <p:cNvSpPr/>
            <p:nvPr/>
          </p:nvSpPr>
          <p:spPr>
            <a:xfrm>
              <a:off x="465585" y="4206791"/>
              <a:ext cx="566802" cy="566802"/>
            </a:xfrm>
            <a:prstGeom prst="ellipse">
              <a:avLst/>
            </a:prstGeom>
            <a:solidFill>
              <a:srgbClr val="90C22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A3C19F0-5D62-7776-1C25-66AB2298B0CE}"/>
                </a:ext>
              </a:extLst>
            </p:cNvPr>
            <p:cNvSpPr txBox="1"/>
            <p:nvPr/>
          </p:nvSpPr>
          <p:spPr>
            <a:xfrm>
              <a:off x="465585" y="4340806"/>
              <a:ext cx="566802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03</a:t>
              </a:r>
              <a:endPara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89A863B-CC01-78DF-A343-30BAEAA4E33A}"/>
              </a:ext>
            </a:extLst>
          </p:cNvPr>
          <p:cNvGrpSpPr/>
          <p:nvPr/>
        </p:nvGrpSpPr>
        <p:grpSpPr>
          <a:xfrm>
            <a:off x="8620145" y="5307642"/>
            <a:ext cx="566802" cy="566802"/>
            <a:chOff x="465585" y="4206791"/>
            <a:chExt cx="566802" cy="566802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2B7D1F9-E520-E31D-4C88-53C8CB2EA7BC}"/>
                </a:ext>
              </a:extLst>
            </p:cNvPr>
            <p:cNvSpPr/>
            <p:nvPr/>
          </p:nvSpPr>
          <p:spPr>
            <a:xfrm>
              <a:off x="465585" y="4206791"/>
              <a:ext cx="566802" cy="566802"/>
            </a:xfrm>
            <a:prstGeom prst="ellipse">
              <a:avLst/>
            </a:prstGeom>
            <a:solidFill>
              <a:srgbClr val="FBA2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5A7426C-79AB-5E91-C908-B2D294390291}"/>
                </a:ext>
              </a:extLst>
            </p:cNvPr>
            <p:cNvSpPr txBox="1"/>
            <p:nvPr/>
          </p:nvSpPr>
          <p:spPr>
            <a:xfrm>
              <a:off x="465585" y="4340806"/>
              <a:ext cx="566802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06</a:t>
              </a:r>
              <a:endPara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64" name="Freeform 55">
            <a:extLst>
              <a:ext uri="{FF2B5EF4-FFF2-40B4-BE49-F238E27FC236}">
                <a16:creationId xmlns:a16="http://schemas.microsoft.com/office/drawing/2014/main" id="{FC013D18-3A6E-E201-82B2-2EA09A5E4DD7}"/>
              </a:ext>
            </a:extLst>
          </p:cNvPr>
          <p:cNvSpPr/>
          <p:nvPr/>
        </p:nvSpPr>
        <p:spPr>
          <a:xfrm rot="2700000">
            <a:off x="2480197" y="3911598"/>
            <a:ext cx="329909" cy="808388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rgbClr val="FBA2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173CB70-CC2A-0DAE-D980-2C39EC9596F1}"/>
              </a:ext>
            </a:extLst>
          </p:cNvPr>
          <p:cNvSpPr txBox="1"/>
          <p:nvPr/>
        </p:nvSpPr>
        <p:spPr>
          <a:xfrm>
            <a:off x="9356192" y="2619194"/>
            <a:ext cx="25510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Hindustan Aeronautics Limited</a:t>
            </a:r>
            <a:endParaRPr lang="ko-KR" altLang="en-US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561A68B-4C9A-E73F-C25C-4C51EA85C883}"/>
              </a:ext>
            </a:extLst>
          </p:cNvPr>
          <p:cNvSpPr txBox="1"/>
          <p:nvPr/>
        </p:nvSpPr>
        <p:spPr>
          <a:xfrm>
            <a:off x="5746067" y="3912990"/>
            <a:ext cx="25510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Ordnance Factories Board</a:t>
            </a:r>
            <a:endParaRPr lang="ko-KR" altLang="en-US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282FC08-F1D0-534B-07A1-5291DAF80CDE}"/>
              </a:ext>
            </a:extLst>
          </p:cNvPr>
          <p:cNvSpPr txBox="1"/>
          <p:nvPr/>
        </p:nvSpPr>
        <p:spPr>
          <a:xfrm>
            <a:off x="9356192" y="3912990"/>
            <a:ext cx="25510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Bharat Electronics Limited</a:t>
            </a:r>
            <a:endParaRPr lang="ko-KR" altLang="en-US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pic>
        <p:nvPicPr>
          <p:cNvPr id="70" name="Picture 69" descr="Logo&#10;&#10;Description automatically generated with low confidence">
            <a:extLst>
              <a:ext uri="{FF2B5EF4-FFF2-40B4-BE49-F238E27FC236}">
                <a16:creationId xmlns:a16="http://schemas.microsoft.com/office/drawing/2014/main" id="{86F9A1B0-2912-4573-1C40-DB3EBFCC37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0" t="21558" r="4286" b="32654"/>
          <a:stretch/>
        </p:blipFill>
        <p:spPr>
          <a:xfrm rot="19896481">
            <a:off x="1416581" y="2861480"/>
            <a:ext cx="1104844" cy="412252"/>
          </a:xfrm>
          <a:prstGeom prst="rect">
            <a:avLst/>
          </a:prstGeom>
        </p:spPr>
      </p:pic>
      <p:pic>
        <p:nvPicPr>
          <p:cNvPr id="76" name="Picture 75" descr="A picture containing icon&#10;&#10;Description automatically generated">
            <a:extLst>
              <a:ext uri="{FF2B5EF4-FFF2-40B4-BE49-F238E27FC236}">
                <a16:creationId xmlns:a16="http://schemas.microsoft.com/office/drawing/2014/main" id="{AAD2546B-9EA5-7D85-F470-E34787F000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54550">
            <a:off x="2852299" y="2844626"/>
            <a:ext cx="1168934" cy="481211"/>
          </a:xfrm>
          <a:prstGeom prst="rect">
            <a:avLst/>
          </a:prstGeom>
        </p:spPr>
      </p:pic>
      <p:pic>
        <p:nvPicPr>
          <p:cNvPr id="78" name="Picture 77" descr="A picture containing text, guitar&#10;&#10;Description automatically generated">
            <a:extLst>
              <a:ext uri="{FF2B5EF4-FFF2-40B4-BE49-F238E27FC236}">
                <a16:creationId xmlns:a16="http://schemas.microsoft.com/office/drawing/2014/main" id="{AE02D8D5-D284-CB6D-F37D-563A3683D6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782" y="3882724"/>
            <a:ext cx="1465094" cy="715378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F70C1201-C8BF-6A19-CD3D-F3EDE397EF4C}"/>
              </a:ext>
            </a:extLst>
          </p:cNvPr>
          <p:cNvSpPr/>
          <p:nvPr/>
        </p:nvSpPr>
        <p:spPr>
          <a:xfrm rot="20045583">
            <a:off x="2900121" y="5084415"/>
            <a:ext cx="845725" cy="7501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0" name="Picture 79" descr="A picture containing logo&#10;&#10;Description automatically generated">
            <a:extLst>
              <a:ext uri="{FF2B5EF4-FFF2-40B4-BE49-F238E27FC236}">
                <a16:creationId xmlns:a16="http://schemas.microsoft.com/office/drawing/2014/main" id="{3E5020A6-9F2A-523C-17B2-DD6925DE21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3" b="22693"/>
          <a:stretch/>
        </p:blipFill>
        <p:spPr>
          <a:xfrm rot="20174472">
            <a:off x="2882713" y="5035383"/>
            <a:ext cx="840136" cy="821593"/>
          </a:xfrm>
          <a:prstGeom prst="rect">
            <a:avLst/>
          </a:prstGeom>
        </p:spPr>
      </p:pic>
      <p:pic>
        <p:nvPicPr>
          <p:cNvPr id="83" name="Picture 82" descr="Logo&#10;&#10;Description automatically generated">
            <a:extLst>
              <a:ext uri="{FF2B5EF4-FFF2-40B4-BE49-F238E27FC236}">
                <a16:creationId xmlns:a16="http://schemas.microsoft.com/office/drawing/2014/main" id="{95343589-1820-2E2E-7696-20A5A84D71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0595">
            <a:off x="1173980" y="4629437"/>
            <a:ext cx="1633485" cy="1633485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BF292068-3FBB-C0C3-47E2-BCEBE9572DBC}"/>
              </a:ext>
            </a:extLst>
          </p:cNvPr>
          <p:cNvSpPr txBox="1"/>
          <p:nvPr/>
        </p:nvSpPr>
        <p:spPr>
          <a:xfrm>
            <a:off x="5746067" y="5406377"/>
            <a:ext cx="2551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ASTRA Microwave</a:t>
            </a:r>
            <a:endParaRPr lang="ko-KR" altLang="en-US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pic>
        <p:nvPicPr>
          <p:cNvPr id="89" name="Picture 88" descr="Logo&#10;&#10;Description automatically generated">
            <a:extLst>
              <a:ext uri="{FF2B5EF4-FFF2-40B4-BE49-F238E27FC236}">
                <a16:creationId xmlns:a16="http://schemas.microsoft.com/office/drawing/2014/main" id="{0905E645-D414-7312-8331-02B3A182CD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636" y="3912990"/>
            <a:ext cx="823230" cy="632098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34B3F12B-35F4-425D-764B-8AB543AFAFC4}"/>
              </a:ext>
            </a:extLst>
          </p:cNvPr>
          <p:cNvSpPr txBox="1"/>
          <p:nvPr/>
        </p:nvSpPr>
        <p:spPr>
          <a:xfrm>
            <a:off x="9356192" y="5406377"/>
            <a:ext cx="2551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VEM Technologies</a:t>
            </a:r>
            <a:endParaRPr lang="ko-KR" altLang="en-US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F96F4931-2357-8FCB-C6A2-808D02B876A2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4" name="Graphic 93" descr="Lightbulb with solid fill">
            <a:extLst>
              <a:ext uri="{FF2B5EF4-FFF2-40B4-BE49-F238E27FC236}">
                <a16:creationId xmlns:a16="http://schemas.microsoft.com/office/drawing/2014/main" id="{FD3021E5-7B5A-6665-653A-0017333F29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95" name="TextBox 94">
            <a:extLst>
              <a:ext uri="{FF2B5EF4-FFF2-40B4-BE49-F238E27FC236}">
                <a16:creationId xmlns:a16="http://schemas.microsoft.com/office/drawing/2014/main" id="{8033DE17-7BB6-96A0-713E-36E935DB0432}"/>
              </a:ext>
            </a:extLst>
          </p:cNvPr>
          <p:cNvSpPr txBox="1"/>
          <p:nvPr/>
        </p:nvSpPr>
        <p:spPr>
          <a:xfrm>
            <a:off x="11695975" y="6122023"/>
            <a:ext cx="49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7249129"/>
      </p:ext>
    </p:extLst>
  </p:cSld>
  <p:clrMapOvr>
    <a:masterClrMapping/>
  </p:clrMapOvr>
  <p:transition spd="slow" advTm="3468">
    <p:wheel spokes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E5E2D-378D-6DC9-1A95-336400CF6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|</a:t>
            </a:r>
            <a:r>
              <a:rPr lang="en-US" sz="3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NETWORKING</a:t>
            </a:r>
            <a:endParaRPr lang="en-IN" sz="32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5462385-EBE3-9C91-4DC6-138C1967D6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727418"/>
              </p:ext>
            </p:extLst>
          </p:nvPr>
        </p:nvGraphicFramePr>
        <p:xfrm>
          <a:off x="7503886" y="1980802"/>
          <a:ext cx="4325257" cy="3759200"/>
        </p:xfrm>
        <a:graphic>
          <a:graphicData uri="http://schemas.openxmlformats.org/drawingml/2006/table">
            <a:tbl>
              <a:tblPr/>
              <a:tblGrid>
                <a:gridCol w="2343714">
                  <a:extLst>
                    <a:ext uri="{9D8B030D-6E8A-4147-A177-3AD203B41FA5}">
                      <a16:colId xmlns:a16="http://schemas.microsoft.com/office/drawing/2014/main" val="3335764710"/>
                    </a:ext>
                  </a:extLst>
                </a:gridCol>
                <a:gridCol w="1981543">
                  <a:extLst>
                    <a:ext uri="{9D8B030D-6E8A-4147-A177-3AD203B41FA5}">
                      <a16:colId xmlns:a16="http://schemas.microsoft.com/office/drawing/2014/main" val="3691927424"/>
                    </a:ext>
                  </a:extLst>
                </a:gridCol>
              </a:tblGrid>
              <a:tr h="93915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CATEGORIZATION OF ORGANIZATION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NUMBER OF ORGANIZATIONS REGISTERED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979874"/>
                  </a:ext>
                </a:extLst>
              </a:tr>
              <a:tr h="396756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Start- Up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2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110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2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736908"/>
                  </a:ext>
                </a:extLst>
              </a:tr>
              <a:tr h="396756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MSME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84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572189"/>
                  </a:ext>
                </a:extLst>
              </a:tr>
              <a:tr h="396756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Academia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2C1C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2C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72730"/>
                  </a:ext>
                </a:extLst>
              </a:tr>
              <a:tr h="396756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Large Companies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010755"/>
                  </a:ext>
                </a:extLst>
              </a:tr>
              <a:tr h="396756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Consultant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3170448"/>
                  </a:ext>
                </a:extLst>
              </a:tr>
              <a:tr h="396756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Financial Institution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A60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A60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867548"/>
                  </a:ext>
                </a:extLst>
              </a:tr>
              <a:tr h="39675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TOTAL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239</a:t>
                      </a:r>
                      <a:endParaRPr lang="en-IN" sz="2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1745648"/>
                  </a:ext>
                </a:extLst>
              </a:tr>
            </a:tbl>
          </a:graphicData>
        </a:graphic>
      </p:graphicFrame>
      <p:pic>
        <p:nvPicPr>
          <p:cNvPr id="4098" name="Picture 2">
            <a:extLst>
              <a:ext uri="{FF2B5EF4-FFF2-40B4-BE49-F238E27FC236}">
                <a16:creationId xmlns:a16="http://schemas.microsoft.com/office/drawing/2014/main" id="{6CCB4369-8087-F3C2-7627-69A90152F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769" y="1849777"/>
            <a:ext cx="6854331" cy="402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8AA240-8E7D-6502-4288-FBA8190D792C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Graphic 10" descr="Lightbulb with solid fill">
            <a:extLst>
              <a:ext uri="{FF2B5EF4-FFF2-40B4-BE49-F238E27FC236}">
                <a16:creationId xmlns:a16="http://schemas.microsoft.com/office/drawing/2014/main" id="{77DBF3B4-1E4C-743A-03E8-951788A85E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60F14F-96E9-0F11-1F79-AB95909DE193}"/>
              </a:ext>
            </a:extLst>
          </p:cNvPr>
          <p:cNvSpPr txBox="1"/>
          <p:nvPr/>
        </p:nvSpPr>
        <p:spPr>
          <a:xfrm>
            <a:off x="11695975" y="6122023"/>
            <a:ext cx="49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37424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Search Inventory with solid fill">
            <a:extLst>
              <a:ext uri="{FF2B5EF4-FFF2-40B4-BE49-F238E27FC236}">
                <a16:creationId xmlns:a16="http://schemas.microsoft.com/office/drawing/2014/main" id="{8BA449BF-A1ED-57D0-EF2F-EB40F8B1B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45139" y="1994912"/>
            <a:ext cx="1458489" cy="1458489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26845946-A352-4637-F998-A3A4F4DD2319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F597DDD-9485-4929-762B-B69DC8105810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solidFill>
              <a:srgbClr val="277DB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E1DFCB-F1B4-77E6-18E4-068D3BE31428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rgbClr val="19A69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E03B90A-8123-04D9-9062-A2E319E0F789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rgbClr val="9AB85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07AB36D-9130-F766-2B73-EF1E45D22DE3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rgbClr val="EE9E1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1E107125-0548-A18E-8186-4037A02B5AC1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0127C4-E916-80F2-67B7-F83EAB47E69B}"/>
              </a:ext>
            </a:extLst>
          </p:cNvPr>
          <p:cNvSpPr txBox="1"/>
          <p:nvPr/>
        </p:nvSpPr>
        <p:spPr>
          <a:xfrm>
            <a:off x="0" y="4050386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 &amp; CONCLUSION</a:t>
            </a:r>
            <a:endParaRPr lang="ko-KR" altLang="en-US" sz="480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29330B3-5269-2100-6F78-778C05FAB49F}"/>
              </a:ext>
            </a:extLst>
          </p:cNvPr>
          <p:cNvGrpSpPr/>
          <p:nvPr/>
        </p:nvGrpSpPr>
        <p:grpSpPr>
          <a:xfrm rot="3017773">
            <a:off x="6876483" y="1817122"/>
            <a:ext cx="469873" cy="327856"/>
            <a:chOff x="5405974" y="1533288"/>
            <a:chExt cx="608646" cy="424685"/>
          </a:xfrm>
        </p:grpSpPr>
        <p:sp>
          <p:nvSpPr>
            <p:cNvPr id="57" name="Trapezoid 56">
              <a:extLst>
                <a:ext uri="{FF2B5EF4-FFF2-40B4-BE49-F238E27FC236}">
                  <a16:creationId xmlns:a16="http://schemas.microsoft.com/office/drawing/2014/main" id="{59B1F699-5DB9-1382-C9E6-55F3E49FCEAF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rapezoid 57">
              <a:extLst>
                <a:ext uri="{FF2B5EF4-FFF2-40B4-BE49-F238E27FC236}">
                  <a16:creationId xmlns:a16="http://schemas.microsoft.com/office/drawing/2014/main" id="{2F510970-4659-12FE-9147-9873285B3B8F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Trapezoid 58">
              <a:extLst>
                <a:ext uri="{FF2B5EF4-FFF2-40B4-BE49-F238E27FC236}">
                  <a16:creationId xmlns:a16="http://schemas.microsoft.com/office/drawing/2014/main" id="{CA727895-5B4D-98D4-B07E-EEE3EE68843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Trapezoid 59">
              <a:extLst>
                <a:ext uri="{FF2B5EF4-FFF2-40B4-BE49-F238E27FC236}">
                  <a16:creationId xmlns:a16="http://schemas.microsoft.com/office/drawing/2014/main" id="{B5F066EC-07C6-C961-2FB3-851DE8D57AD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Trapezoid 60">
              <a:extLst>
                <a:ext uri="{FF2B5EF4-FFF2-40B4-BE49-F238E27FC236}">
                  <a16:creationId xmlns:a16="http://schemas.microsoft.com/office/drawing/2014/main" id="{15AAC1BC-1802-0303-D261-E34C8DB6F73E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17D92D3-EC2A-122C-94E8-90AE27727603}"/>
              </a:ext>
            </a:extLst>
          </p:cNvPr>
          <p:cNvGrpSpPr/>
          <p:nvPr/>
        </p:nvGrpSpPr>
        <p:grpSpPr>
          <a:xfrm rot="7898637">
            <a:off x="6477129" y="1000348"/>
            <a:ext cx="344525" cy="861967"/>
            <a:chOff x="4130248" y="650162"/>
            <a:chExt cx="502279" cy="1664988"/>
          </a:xfrm>
          <a:solidFill>
            <a:srgbClr val="19A695"/>
          </a:solidFill>
        </p:grpSpPr>
        <p:sp>
          <p:nvSpPr>
            <p:cNvPr id="63" name="Trapezoid 62">
              <a:extLst>
                <a:ext uri="{FF2B5EF4-FFF2-40B4-BE49-F238E27FC236}">
                  <a16:creationId xmlns:a16="http://schemas.microsoft.com/office/drawing/2014/main" id="{513CCB85-7FB0-1708-8F02-F1BB4B66B72E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Trapezoid 94">
              <a:extLst>
                <a:ext uri="{FF2B5EF4-FFF2-40B4-BE49-F238E27FC236}">
                  <a16:creationId xmlns:a16="http://schemas.microsoft.com/office/drawing/2014/main" id="{4667EBEE-D52E-FCF8-0E31-BA3A8B2F7626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82880 w 182880"/>
                <a:gd name="connsiteY2" fmla="*/ 0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0540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68965 w 182880"/>
                <a:gd name="connsiteY2" fmla="*/ 6157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8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2010B33-7A41-775F-78AF-4DC465F3F103}"/>
              </a:ext>
            </a:extLst>
          </p:cNvPr>
          <p:cNvGrpSpPr/>
          <p:nvPr/>
        </p:nvGrpSpPr>
        <p:grpSpPr>
          <a:xfrm rot="15664019">
            <a:off x="5501977" y="746537"/>
            <a:ext cx="414152" cy="1446605"/>
            <a:chOff x="391499" y="630207"/>
            <a:chExt cx="531848" cy="1593194"/>
          </a:xfrm>
        </p:grpSpPr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E1271F0B-4B83-43C5-3E98-3A546F00DA11}"/>
                </a:ext>
              </a:extLst>
            </p:cNvPr>
            <p:cNvSpPr/>
            <p:nvPr/>
          </p:nvSpPr>
          <p:spPr>
            <a:xfrm rot="20495611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87AB444C-2A45-9ABB-FBBA-5FB77FE47FDF}"/>
                </a:ext>
              </a:extLst>
            </p:cNvPr>
            <p:cNvSpPr/>
            <p:nvPr/>
          </p:nvSpPr>
          <p:spPr>
            <a:xfrm rot="20495611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5584776-F4C2-3EF6-A216-A45D7F98BE7B}"/>
              </a:ext>
            </a:extLst>
          </p:cNvPr>
          <p:cNvGrpSpPr/>
          <p:nvPr/>
        </p:nvGrpSpPr>
        <p:grpSpPr>
          <a:xfrm rot="1062574">
            <a:off x="6102323" y="933055"/>
            <a:ext cx="437403" cy="437403"/>
            <a:chOff x="121429" y="411151"/>
            <a:chExt cx="607375" cy="607375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52592E3-A797-C8C8-B8E6-C2EAD42F5223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1F737D9-FD9E-69B6-2CF5-BE8076EA78AC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ysClr val="window" lastClr="FFFFFF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0461479-9F1F-6B84-1181-FA3A28A5CCB1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2EDBD4C3-E1DF-584D-F0EF-F8EE35758BAC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3" name="Rectangle: Top Corners Rounded 72">
            <a:extLst>
              <a:ext uri="{FF2B5EF4-FFF2-40B4-BE49-F238E27FC236}">
                <a16:creationId xmlns:a16="http://schemas.microsoft.com/office/drawing/2014/main" id="{5F83E0B5-EA97-62D5-6B4A-870C1FB09CDB}"/>
              </a:ext>
            </a:extLst>
          </p:cNvPr>
          <p:cNvSpPr/>
          <p:nvPr/>
        </p:nvSpPr>
        <p:spPr>
          <a:xfrm>
            <a:off x="4202732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54E06F0-9301-75A2-FA89-33EE12F06F4C}"/>
              </a:ext>
            </a:extLst>
          </p:cNvPr>
          <p:cNvGrpSpPr/>
          <p:nvPr/>
        </p:nvGrpSpPr>
        <p:grpSpPr>
          <a:xfrm rot="1056235">
            <a:off x="4809324" y="1803551"/>
            <a:ext cx="391039" cy="1171393"/>
            <a:chOff x="391499" y="630207"/>
            <a:chExt cx="531845" cy="1593193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A26EE50E-52A1-DE38-5DE0-BD9C81E6E799}"/>
                </a:ext>
              </a:extLst>
            </p:cNvPr>
            <p:cNvSpPr/>
            <p:nvPr/>
          </p:nvSpPr>
          <p:spPr>
            <a:xfrm rot="20495611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83859DCB-C6B5-9717-8503-EB5B2FFC44FB}"/>
                </a:ext>
              </a:extLst>
            </p:cNvPr>
            <p:cNvSpPr/>
            <p:nvPr/>
          </p:nvSpPr>
          <p:spPr>
            <a:xfrm rot="20495611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7" name="Oval 76">
            <a:extLst>
              <a:ext uri="{FF2B5EF4-FFF2-40B4-BE49-F238E27FC236}">
                <a16:creationId xmlns:a16="http://schemas.microsoft.com/office/drawing/2014/main" id="{8676DA76-B212-0DA6-D2DC-BA1344B08F47}"/>
              </a:ext>
            </a:extLst>
          </p:cNvPr>
          <p:cNvSpPr/>
          <p:nvPr/>
        </p:nvSpPr>
        <p:spPr>
          <a:xfrm>
            <a:off x="4723197" y="1575008"/>
            <a:ext cx="525968" cy="525968"/>
          </a:xfrm>
          <a:prstGeom prst="ellipse">
            <a:avLst/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FB180533-1C3E-709B-AFBC-8685C251CD6D}"/>
              </a:ext>
            </a:extLst>
          </p:cNvPr>
          <p:cNvSpPr/>
          <p:nvPr/>
        </p:nvSpPr>
        <p:spPr>
          <a:xfrm>
            <a:off x="4779922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ysClr val="window" lastClr="FFFFFF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5444C976-007B-4917-75FC-BD1C69CF5473}"/>
              </a:ext>
            </a:extLst>
          </p:cNvPr>
          <p:cNvSpPr/>
          <p:nvPr/>
        </p:nvSpPr>
        <p:spPr>
          <a:xfrm>
            <a:off x="4883259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29D16F3-24EF-EB48-9701-18238953B279}"/>
              </a:ext>
            </a:extLst>
          </p:cNvPr>
          <p:cNvSpPr/>
          <p:nvPr/>
        </p:nvSpPr>
        <p:spPr>
          <a:xfrm>
            <a:off x="4951923" y="1803734"/>
            <a:ext cx="68517" cy="68517"/>
          </a:xfrm>
          <a:prstGeom prst="ellipse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Rectangle: Top Corners Rounded 80">
            <a:extLst>
              <a:ext uri="{FF2B5EF4-FFF2-40B4-BE49-F238E27FC236}">
                <a16:creationId xmlns:a16="http://schemas.microsoft.com/office/drawing/2014/main" id="{115D7647-CFC2-C6A3-3390-FDA0B1E4D18A}"/>
              </a:ext>
            </a:extLst>
          </p:cNvPr>
          <p:cNvSpPr/>
          <p:nvPr/>
        </p:nvSpPr>
        <p:spPr>
          <a:xfrm>
            <a:off x="4388959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>
              <a:lumMod val="75000"/>
            </a:srgbClr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Rectangle: Top Corners Rounded 81">
            <a:extLst>
              <a:ext uri="{FF2B5EF4-FFF2-40B4-BE49-F238E27FC236}">
                <a16:creationId xmlns:a16="http://schemas.microsoft.com/office/drawing/2014/main" id="{BBC4E661-2F48-A176-EDA9-AC33A021925A}"/>
              </a:ext>
            </a:extLst>
          </p:cNvPr>
          <p:cNvSpPr/>
          <p:nvPr/>
        </p:nvSpPr>
        <p:spPr>
          <a:xfrm>
            <a:off x="4551650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6C80392-4FCE-DF20-30D7-BC0DF0B0C23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28E1506-06FC-8FAB-1D71-6C212B728A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5D1BFCA0-B131-8DF1-6EF8-444211806C98}"/>
              </a:ext>
            </a:extLst>
          </p:cNvPr>
          <p:cNvGrpSpPr/>
          <p:nvPr/>
        </p:nvGrpSpPr>
        <p:grpSpPr>
          <a:xfrm rot="18490567" flipH="1">
            <a:off x="6539040" y="1800598"/>
            <a:ext cx="471722" cy="328072"/>
            <a:chOff x="5405974" y="1533288"/>
            <a:chExt cx="611040" cy="424965"/>
          </a:xfrm>
        </p:grpSpPr>
        <p:sp>
          <p:nvSpPr>
            <p:cNvPr id="86" name="Trapezoid 85">
              <a:extLst>
                <a:ext uri="{FF2B5EF4-FFF2-40B4-BE49-F238E27FC236}">
                  <a16:creationId xmlns:a16="http://schemas.microsoft.com/office/drawing/2014/main" id="{0BA54E10-44EF-4D3C-4441-88E6AC7861DC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Trapezoid 86">
              <a:extLst>
                <a:ext uri="{FF2B5EF4-FFF2-40B4-BE49-F238E27FC236}">
                  <a16:creationId xmlns:a16="http://schemas.microsoft.com/office/drawing/2014/main" id="{D31131FE-4580-25FB-3CE2-DAE5B0E0965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rapezoid 87">
              <a:extLst>
                <a:ext uri="{FF2B5EF4-FFF2-40B4-BE49-F238E27FC236}">
                  <a16:creationId xmlns:a16="http://schemas.microsoft.com/office/drawing/2014/main" id="{C69CD4A8-DC72-ABC9-D514-29AF7654FA37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Trapezoid 88">
              <a:extLst>
                <a:ext uri="{FF2B5EF4-FFF2-40B4-BE49-F238E27FC236}">
                  <a16:creationId xmlns:a16="http://schemas.microsoft.com/office/drawing/2014/main" id="{35BC9612-38AC-2621-09A4-D107B72FFDBC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Trapezoid 89">
              <a:extLst>
                <a:ext uri="{FF2B5EF4-FFF2-40B4-BE49-F238E27FC236}">
                  <a16:creationId xmlns:a16="http://schemas.microsoft.com/office/drawing/2014/main" id="{5A54151E-3B95-FC16-F18B-17F8B35002EC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476FD1E-CFF2-F363-2F5E-18EE8E664D79}"/>
              </a:ext>
            </a:extLst>
          </p:cNvPr>
          <p:cNvGrpSpPr/>
          <p:nvPr/>
        </p:nvGrpSpPr>
        <p:grpSpPr>
          <a:xfrm rot="2713823">
            <a:off x="6795078" y="1541788"/>
            <a:ext cx="289218" cy="289219"/>
            <a:chOff x="5108323" y="1463792"/>
            <a:chExt cx="374636" cy="374638"/>
          </a:xfrm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9DDA9F4-0BD7-B515-C306-40BB3FFF1E3F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CB0273C-079B-BF88-14E0-719D2CB8E437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ysClr val="window" lastClr="FFFFFF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95" name="Graphic 94" descr="Gears outline">
            <a:extLst>
              <a:ext uri="{FF2B5EF4-FFF2-40B4-BE49-F238E27FC236}">
                <a16:creationId xmlns:a16="http://schemas.microsoft.com/office/drawing/2014/main" id="{BD30D8A7-92D9-DD8E-D8D7-14802EDE55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71349" y="5667310"/>
            <a:ext cx="914400" cy="914400"/>
          </a:xfrm>
          <a:prstGeom prst="rect">
            <a:avLst/>
          </a:prstGeom>
        </p:spPr>
      </p:pic>
      <p:pic>
        <p:nvPicPr>
          <p:cNvPr id="96" name="Graphic 95" descr="Gears with solid fill">
            <a:extLst>
              <a:ext uri="{FF2B5EF4-FFF2-40B4-BE49-F238E27FC236}">
                <a16:creationId xmlns:a16="http://schemas.microsoft.com/office/drawing/2014/main" id="{49EFA075-5CDB-FA5A-3391-E404202F5D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4987" y="-34149"/>
            <a:ext cx="3262087" cy="326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812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05A49-8CEE-895B-51D6-DDCDA65E6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290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|</a:t>
            </a:r>
            <a:r>
              <a:rPr lang="en-US" sz="3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GAP PROBLEMS</a:t>
            </a:r>
            <a:endParaRPr lang="en-IN" sz="32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aphic 20">
            <a:extLst>
              <a:ext uri="{FF2B5EF4-FFF2-40B4-BE49-F238E27FC236}">
                <a16:creationId xmlns:a16="http://schemas.microsoft.com/office/drawing/2014/main" id="{3AE54F96-04E9-497B-5906-E8B83D57BAE8}"/>
              </a:ext>
            </a:extLst>
          </p:cNvPr>
          <p:cNvGrpSpPr/>
          <p:nvPr/>
        </p:nvGrpSpPr>
        <p:grpSpPr>
          <a:xfrm>
            <a:off x="6644676" y="1437325"/>
            <a:ext cx="1300608" cy="1569895"/>
            <a:chOff x="5014912" y="2124075"/>
            <a:chExt cx="2162175" cy="2609850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ADB08-5BCB-505F-1B6E-8CF10FE2AFE8}"/>
                </a:ext>
              </a:extLst>
            </p:cNvPr>
            <p:cNvSpPr/>
            <p:nvPr/>
          </p:nvSpPr>
          <p:spPr>
            <a:xfrm>
              <a:off x="5000625" y="2109788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61F69AA9-85BC-686B-9E89-0D6186E22DD9}"/>
                </a:ext>
              </a:extLst>
            </p:cNvPr>
            <p:cNvSpPr/>
            <p:nvPr/>
          </p:nvSpPr>
          <p:spPr>
            <a:xfrm>
              <a:off x="5762730" y="2119107"/>
              <a:ext cx="361950" cy="1019175"/>
            </a:xfrm>
            <a:custGeom>
              <a:avLst/>
              <a:gdLst>
                <a:gd name="connsiteX0" fmla="*/ 350414 w 361950"/>
                <a:gd name="connsiteY0" fmla="*/ 1013666 h 1019175"/>
                <a:gd name="connsiteX1" fmla="*/ 342794 w 361950"/>
                <a:gd name="connsiteY1" fmla="*/ 278336 h 1019175"/>
                <a:gd name="connsiteX2" fmla="*/ 328507 w 361950"/>
                <a:gd name="connsiteY2" fmla="*/ 146890 h 1019175"/>
                <a:gd name="connsiteX3" fmla="*/ 186584 w 361950"/>
                <a:gd name="connsiteY3" fmla="*/ 14493 h 1019175"/>
                <a:gd name="connsiteX4" fmla="*/ 27517 w 361950"/>
                <a:gd name="connsiteY4" fmla="*/ 144033 h 1019175"/>
                <a:gd name="connsiteX5" fmla="*/ 16087 w 361950"/>
                <a:gd name="connsiteY5" fmla="*/ 997473 h 101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950" h="1019175">
                  <a:moveTo>
                    <a:pt x="350414" y="1013666"/>
                  </a:moveTo>
                  <a:cubicBezTo>
                    <a:pt x="351367" y="1009856"/>
                    <a:pt x="341842" y="297386"/>
                    <a:pt x="342794" y="278336"/>
                  </a:cubicBezTo>
                  <a:cubicBezTo>
                    <a:pt x="342794" y="253570"/>
                    <a:pt x="331364" y="159273"/>
                    <a:pt x="328507" y="146890"/>
                  </a:cubicBezTo>
                  <a:cubicBezTo>
                    <a:pt x="319934" y="97360"/>
                    <a:pt x="267547" y="19255"/>
                    <a:pt x="186584" y="14493"/>
                  </a:cubicBezTo>
                  <a:cubicBezTo>
                    <a:pt x="100859" y="9730"/>
                    <a:pt x="31327" y="88788"/>
                    <a:pt x="27517" y="144033"/>
                  </a:cubicBezTo>
                  <a:cubicBezTo>
                    <a:pt x="27517" y="144985"/>
                    <a:pt x="8467" y="442166"/>
                    <a:pt x="16087" y="997473"/>
                  </a:cubicBezTo>
                </a:path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7BAEF6E-78DB-6C9E-A664-E006CE7790C5}"/>
                </a:ext>
              </a:extLst>
            </p:cNvPr>
            <p:cNvSpPr/>
            <p:nvPr/>
          </p:nvSpPr>
          <p:spPr>
            <a:xfrm>
              <a:off x="5000625" y="2109788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0609947-A4EF-E6DB-3627-214833BD99A4}"/>
                </a:ext>
              </a:extLst>
            </p:cNvPr>
            <p:cNvSpPr/>
            <p:nvPr/>
          </p:nvSpPr>
          <p:spPr>
            <a:xfrm>
              <a:off x="5000625" y="2109788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0836A17-33B4-2E8A-52AF-C64AF814ED12}"/>
                </a:ext>
              </a:extLst>
            </p:cNvPr>
            <p:cNvSpPr/>
            <p:nvPr/>
          </p:nvSpPr>
          <p:spPr>
            <a:xfrm>
              <a:off x="5000625" y="2109788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BF9AB5A-9557-3C66-4194-B11AA4419214}"/>
                </a:ext>
              </a:extLst>
            </p:cNvPr>
            <p:cNvSpPr/>
            <p:nvPr/>
          </p:nvSpPr>
          <p:spPr>
            <a:xfrm>
              <a:off x="5000625" y="2109788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B0C00B5-6738-604E-066B-CA1FEE536C26}"/>
                </a:ext>
              </a:extLst>
            </p:cNvPr>
            <p:cNvSpPr/>
            <p:nvPr/>
          </p:nvSpPr>
          <p:spPr>
            <a:xfrm>
              <a:off x="5000625" y="2109788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B22C0F9-D4E9-2092-F9B0-FDF8C78144E7}"/>
                </a:ext>
              </a:extLst>
            </p:cNvPr>
            <p:cNvSpPr/>
            <p:nvPr/>
          </p:nvSpPr>
          <p:spPr>
            <a:xfrm>
              <a:off x="5000625" y="2109788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B8E0FD4-C8E3-EC22-45B4-9D09837FB67E}"/>
                </a:ext>
              </a:extLst>
            </p:cNvPr>
            <p:cNvSpPr/>
            <p:nvPr/>
          </p:nvSpPr>
          <p:spPr>
            <a:xfrm>
              <a:off x="5000625" y="2109788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2E304F5-4C80-8AC9-2DE2-D27347A0AE5A}"/>
                </a:ext>
              </a:extLst>
            </p:cNvPr>
            <p:cNvSpPr/>
            <p:nvPr/>
          </p:nvSpPr>
          <p:spPr>
            <a:xfrm>
              <a:off x="5010862" y="2967038"/>
              <a:ext cx="1762125" cy="1762125"/>
            </a:xfrm>
            <a:custGeom>
              <a:avLst/>
              <a:gdLst>
                <a:gd name="connsiteX0" fmla="*/ 1148955 w 1762125"/>
                <a:gd name="connsiteY0" fmla="*/ 1041083 h 1762125"/>
                <a:gd name="connsiteX1" fmla="*/ 1145145 w 1762125"/>
                <a:gd name="connsiteY1" fmla="*/ 821055 h 1762125"/>
                <a:gd name="connsiteX2" fmla="*/ 825105 w 1762125"/>
                <a:gd name="connsiteY2" fmla="*/ 582930 h 1762125"/>
                <a:gd name="connsiteX3" fmla="*/ 698423 w 1762125"/>
                <a:gd name="connsiteY3" fmla="*/ 597218 h 1762125"/>
                <a:gd name="connsiteX4" fmla="*/ 667942 w 1762125"/>
                <a:gd name="connsiteY4" fmla="*/ 591503 h 1762125"/>
                <a:gd name="connsiteX5" fmla="*/ 476490 w 1762125"/>
                <a:gd name="connsiteY5" fmla="*/ 417195 h 1762125"/>
                <a:gd name="connsiteX6" fmla="*/ 406005 w 1762125"/>
                <a:gd name="connsiteY6" fmla="*/ 356235 h 1762125"/>
                <a:gd name="connsiteX7" fmla="*/ 61200 w 1762125"/>
                <a:gd name="connsiteY7" fmla="*/ 377190 h 1762125"/>
                <a:gd name="connsiteX8" fmla="*/ 93585 w 1762125"/>
                <a:gd name="connsiteY8" fmla="*/ 561975 h 1762125"/>
                <a:gd name="connsiteX9" fmla="*/ 557453 w 1762125"/>
                <a:gd name="connsiteY9" fmla="*/ 1050608 h 1762125"/>
                <a:gd name="connsiteX10" fmla="*/ 643178 w 1762125"/>
                <a:gd name="connsiteY10" fmla="*/ 1133475 h 1762125"/>
                <a:gd name="connsiteX11" fmla="*/ 664133 w 1762125"/>
                <a:gd name="connsiteY11" fmla="*/ 1181100 h 1762125"/>
                <a:gd name="connsiteX12" fmla="*/ 672705 w 1762125"/>
                <a:gd name="connsiteY12" fmla="*/ 1703070 h 1762125"/>
                <a:gd name="connsiteX13" fmla="*/ 726998 w 1762125"/>
                <a:gd name="connsiteY13" fmla="*/ 1753553 h 1762125"/>
                <a:gd name="connsiteX14" fmla="*/ 1479472 w 1762125"/>
                <a:gd name="connsiteY14" fmla="*/ 1755457 h 1762125"/>
                <a:gd name="connsiteX15" fmla="*/ 1526145 w 1762125"/>
                <a:gd name="connsiteY15" fmla="*/ 1708785 h 1762125"/>
                <a:gd name="connsiteX16" fmla="*/ 1517572 w 1762125"/>
                <a:gd name="connsiteY16" fmla="*/ 1161098 h 1762125"/>
                <a:gd name="connsiteX17" fmla="*/ 1548053 w 1762125"/>
                <a:gd name="connsiteY17" fmla="*/ 1106805 h 1762125"/>
                <a:gd name="connsiteX18" fmla="*/ 1724265 w 1762125"/>
                <a:gd name="connsiteY18" fmla="*/ 876300 h 1762125"/>
                <a:gd name="connsiteX19" fmla="*/ 1739505 w 1762125"/>
                <a:gd name="connsiteY19" fmla="*/ 793433 h 1762125"/>
                <a:gd name="connsiteX20" fmla="*/ 1752840 w 1762125"/>
                <a:gd name="connsiteY20" fmla="*/ 14288 h 176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62125" h="1762125">
                  <a:moveTo>
                    <a:pt x="1148955" y="1041083"/>
                  </a:moveTo>
                  <a:cubicBezTo>
                    <a:pt x="1170863" y="963930"/>
                    <a:pt x="1177530" y="899160"/>
                    <a:pt x="1145145" y="821055"/>
                  </a:cubicBezTo>
                  <a:cubicBezTo>
                    <a:pt x="1086090" y="680085"/>
                    <a:pt x="975600" y="605790"/>
                    <a:pt x="825105" y="582930"/>
                  </a:cubicBezTo>
                  <a:cubicBezTo>
                    <a:pt x="784148" y="584835"/>
                    <a:pt x="736523" y="585788"/>
                    <a:pt x="698423" y="597218"/>
                  </a:cubicBezTo>
                  <a:cubicBezTo>
                    <a:pt x="685088" y="601028"/>
                    <a:pt x="674610" y="597218"/>
                    <a:pt x="667942" y="591503"/>
                  </a:cubicBezTo>
                  <a:cubicBezTo>
                    <a:pt x="615555" y="546735"/>
                    <a:pt x="511732" y="449580"/>
                    <a:pt x="476490" y="417195"/>
                  </a:cubicBezTo>
                  <a:cubicBezTo>
                    <a:pt x="440295" y="384810"/>
                    <a:pt x="419340" y="362903"/>
                    <a:pt x="406005" y="356235"/>
                  </a:cubicBezTo>
                  <a:cubicBezTo>
                    <a:pt x="293610" y="297180"/>
                    <a:pt x="145972" y="276225"/>
                    <a:pt x="61200" y="377190"/>
                  </a:cubicBezTo>
                  <a:cubicBezTo>
                    <a:pt x="20242" y="426720"/>
                    <a:pt x="-33098" y="435292"/>
                    <a:pt x="93585" y="561975"/>
                  </a:cubicBezTo>
                  <a:cubicBezTo>
                    <a:pt x="117397" y="585788"/>
                    <a:pt x="487920" y="938213"/>
                    <a:pt x="557453" y="1050608"/>
                  </a:cubicBezTo>
                  <a:cubicBezTo>
                    <a:pt x="568883" y="1069658"/>
                    <a:pt x="623175" y="1121093"/>
                    <a:pt x="643178" y="1133475"/>
                  </a:cubicBezTo>
                  <a:cubicBezTo>
                    <a:pt x="653655" y="1140143"/>
                    <a:pt x="664133" y="1161098"/>
                    <a:pt x="664133" y="1181100"/>
                  </a:cubicBezTo>
                  <a:cubicBezTo>
                    <a:pt x="659370" y="1352550"/>
                    <a:pt x="665085" y="1530668"/>
                    <a:pt x="672705" y="1703070"/>
                  </a:cubicBezTo>
                  <a:cubicBezTo>
                    <a:pt x="674610" y="1744028"/>
                    <a:pt x="683183" y="1753553"/>
                    <a:pt x="726998" y="1753553"/>
                  </a:cubicBezTo>
                  <a:cubicBezTo>
                    <a:pt x="974648" y="1751648"/>
                    <a:pt x="1231822" y="1757363"/>
                    <a:pt x="1479472" y="1755457"/>
                  </a:cubicBezTo>
                  <a:cubicBezTo>
                    <a:pt x="1521383" y="1755457"/>
                    <a:pt x="1526145" y="1749743"/>
                    <a:pt x="1526145" y="1708785"/>
                  </a:cubicBezTo>
                  <a:cubicBezTo>
                    <a:pt x="1524240" y="1528763"/>
                    <a:pt x="1515668" y="1342073"/>
                    <a:pt x="1517572" y="1161098"/>
                  </a:cubicBezTo>
                  <a:cubicBezTo>
                    <a:pt x="1517572" y="1135380"/>
                    <a:pt x="1526145" y="1121093"/>
                    <a:pt x="1548053" y="1106805"/>
                  </a:cubicBezTo>
                  <a:cubicBezTo>
                    <a:pt x="1635683" y="1047750"/>
                    <a:pt x="1691880" y="977265"/>
                    <a:pt x="1724265" y="876300"/>
                  </a:cubicBezTo>
                  <a:cubicBezTo>
                    <a:pt x="1732838" y="848678"/>
                    <a:pt x="1738553" y="822008"/>
                    <a:pt x="1739505" y="793433"/>
                  </a:cubicBezTo>
                  <a:cubicBezTo>
                    <a:pt x="1748078" y="541972"/>
                    <a:pt x="1753793" y="287655"/>
                    <a:pt x="1752840" y="14288"/>
                  </a:cubicBezTo>
                </a:path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3B4E037-6395-3743-F0B2-43A1A20D8D2B}"/>
                </a:ext>
              </a:extLst>
            </p:cNvPr>
            <p:cNvSpPr/>
            <p:nvPr/>
          </p:nvSpPr>
          <p:spPr>
            <a:xfrm>
              <a:off x="5000625" y="2109788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23290D6-44E6-4B08-7325-58FE1360C229}"/>
                </a:ext>
              </a:extLst>
            </p:cNvPr>
            <p:cNvSpPr/>
            <p:nvPr/>
          </p:nvSpPr>
          <p:spPr>
            <a:xfrm>
              <a:off x="5257635" y="2328102"/>
              <a:ext cx="533400" cy="1019175"/>
            </a:xfrm>
            <a:custGeom>
              <a:avLst/>
              <a:gdLst>
                <a:gd name="connsiteX0" fmla="*/ 519277 w 533400"/>
                <a:gd name="connsiteY0" fmla="*/ 797050 h 1019175"/>
                <a:gd name="connsiteX1" fmla="*/ 326872 w 533400"/>
                <a:gd name="connsiteY1" fmla="*/ 111250 h 1019175"/>
                <a:gd name="connsiteX2" fmla="*/ 249719 w 533400"/>
                <a:gd name="connsiteY2" fmla="*/ 40765 h 1019175"/>
                <a:gd name="connsiteX3" fmla="*/ 83984 w 533400"/>
                <a:gd name="connsiteY3" fmla="*/ 37908 h 1019175"/>
                <a:gd name="connsiteX4" fmla="*/ 18262 w 533400"/>
                <a:gd name="connsiteY4" fmla="*/ 199833 h 1019175"/>
                <a:gd name="connsiteX5" fmla="*/ 200189 w 533400"/>
                <a:gd name="connsiteY5" fmla="*/ 1010410 h 101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400" h="1019175">
                  <a:moveTo>
                    <a:pt x="519277" y="797050"/>
                  </a:moveTo>
                  <a:lnTo>
                    <a:pt x="326872" y="111250"/>
                  </a:lnTo>
                  <a:cubicBezTo>
                    <a:pt x="313537" y="86485"/>
                    <a:pt x="264007" y="50290"/>
                    <a:pt x="249719" y="40765"/>
                  </a:cubicBezTo>
                  <a:cubicBezTo>
                    <a:pt x="199237" y="7428"/>
                    <a:pt x="130657" y="4570"/>
                    <a:pt x="83984" y="37908"/>
                  </a:cubicBezTo>
                  <a:cubicBezTo>
                    <a:pt x="28739" y="76960"/>
                    <a:pt x="3974" y="136015"/>
                    <a:pt x="18262" y="199833"/>
                  </a:cubicBezTo>
                  <a:cubicBezTo>
                    <a:pt x="81127" y="495108"/>
                    <a:pt x="194474" y="990408"/>
                    <a:pt x="200189" y="1010410"/>
                  </a:cubicBezTo>
                </a:path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A4ED8DD-E744-0E93-5DC2-8D455591F379}"/>
                </a:ext>
              </a:extLst>
            </p:cNvPr>
            <p:cNvSpPr/>
            <p:nvPr/>
          </p:nvSpPr>
          <p:spPr>
            <a:xfrm>
              <a:off x="6097904" y="2704148"/>
              <a:ext cx="342900" cy="619125"/>
            </a:xfrm>
            <a:custGeom>
              <a:avLst/>
              <a:gdLst>
                <a:gd name="connsiteX0" fmla="*/ 175260 w 342900"/>
                <a:gd name="connsiteY0" fmla="*/ 609600 h 619125"/>
                <a:gd name="connsiteX1" fmla="*/ 175260 w 342900"/>
                <a:gd name="connsiteY1" fmla="*/ 609600 h 619125"/>
                <a:gd name="connsiteX2" fmla="*/ 14288 w 342900"/>
                <a:gd name="connsiteY2" fmla="*/ 448628 h 619125"/>
                <a:gd name="connsiteX3" fmla="*/ 14288 w 342900"/>
                <a:gd name="connsiteY3" fmla="*/ 175260 h 619125"/>
                <a:gd name="connsiteX4" fmla="*/ 175260 w 342900"/>
                <a:gd name="connsiteY4" fmla="*/ 14288 h 619125"/>
                <a:gd name="connsiteX5" fmla="*/ 175260 w 342900"/>
                <a:gd name="connsiteY5" fmla="*/ 14288 h 619125"/>
                <a:gd name="connsiteX6" fmla="*/ 336233 w 342900"/>
                <a:gd name="connsiteY6" fmla="*/ 175260 h 619125"/>
                <a:gd name="connsiteX7" fmla="*/ 336233 w 342900"/>
                <a:gd name="connsiteY7" fmla="*/ 448628 h 619125"/>
                <a:gd name="connsiteX8" fmla="*/ 175260 w 342900"/>
                <a:gd name="connsiteY8" fmla="*/ 60960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900" h="619125">
                  <a:moveTo>
                    <a:pt x="175260" y="609600"/>
                  </a:moveTo>
                  <a:lnTo>
                    <a:pt x="175260" y="609600"/>
                  </a:lnTo>
                  <a:cubicBezTo>
                    <a:pt x="86678" y="609600"/>
                    <a:pt x="14288" y="538163"/>
                    <a:pt x="14288" y="448628"/>
                  </a:cubicBez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2" y="14288"/>
                    <a:pt x="336233" y="85725"/>
                    <a:pt x="336233" y="175260"/>
                  </a:cubicBezTo>
                  <a:lnTo>
                    <a:pt x="336233" y="448628"/>
                  </a:lnTo>
                  <a:cubicBezTo>
                    <a:pt x="336233" y="537210"/>
                    <a:pt x="263842" y="609600"/>
                    <a:pt x="175260" y="609600"/>
                  </a:cubicBezTo>
                  <a:close/>
                </a:path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E2CAE82-FC26-3282-E8FE-D41CA73396E6}"/>
                </a:ext>
              </a:extLst>
            </p:cNvPr>
            <p:cNvSpPr/>
            <p:nvPr/>
          </p:nvSpPr>
          <p:spPr>
            <a:xfrm>
              <a:off x="6428422" y="2751773"/>
              <a:ext cx="342900" cy="571500"/>
            </a:xfrm>
            <a:custGeom>
              <a:avLst/>
              <a:gdLst>
                <a:gd name="connsiteX0" fmla="*/ 175260 w 342900"/>
                <a:gd name="connsiteY0" fmla="*/ 561975 h 571500"/>
                <a:gd name="connsiteX1" fmla="*/ 175260 w 342900"/>
                <a:gd name="connsiteY1" fmla="*/ 561975 h 571500"/>
                <a:gd name="connsiteX2" fmla="*/ 14288 w 342900"/>
                <a:gd name="connsiteY2" fmla="*/ 401003 h 571500"/>
                <a:gd name="connsiteX3" fmla="*/ 14288 w 342900"/>
                <a:gd name="connsiteY3" fmla="*/ 175260 h 571500"/>
                <a:gd name="connsiteX4" fmla="*/ 175260 w 342900"/>
                <a:gd name="connsiteY4" fmla="*/ 14288 h 571500"/>
                <a:gd name="connsiteX5" fmla="*/ 175260 w 342900"/>
                <a:gd name="connsiteY5" fmla="*/ 14288 h 571500"/>
                <a:gd name="connsiteX6" fmla="*/ 336233 w 342900"/>
                <a:gd name="connsiteY6" fmla="*/ 175260 h 571500"/>
                <a:gd name="connsiteX7" fmla="*/ 336233 w 342900"/>
                <a:gd name="connsiteY7" fmla="*/ 401003 h 571500"/>
                <a:gd name="connsiteX8" fmla="*/ 175260 w 342900"/>
                <a:gd name="connsiteY8" fmla="*/ 56197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900" h="571500">
                  <a:moveTo>
                    <a:pt x="175260" y="561975"/>
                  </a:moveTo>
                  <a:lnTo>
                    <a:pt x="175260" y="561975"/>
                  </a:lnTo>
                  <a:cubicBezTo>
                    <a:pt x="86678" y="561975"/>
                    <a:pt x="14288" y="490538"/>
                    <a:pt x="14288" y="401003"/>
                  </a:cubicBez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3" y="14288"/>
                    <a:pt x="336233" y="85725"/>
                    <a:pt x="336233" y="175260"/>
                  </a:cubicBezTo>
                  <a:lnTo>
                    <a:pt x="336233" y="401003"/>
                  </a:lnTo>
                  <a:cubicBezTo>
                    <a:pt x="336233" y="489585"/>
                    <a:pt x="264795" y="561975"/>
                    <a:pt x="175260" y="561975"/>
                  </a:cubicBezTo>
                  <a:close/>
                </a:path>
              </a:pathLst>
            </a:custGeom>
            <a:noFill/>
            <a:ln w="19050" cap="rnd">
              <a:solidFill>
                <a:srgbClr val="90C22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grpSp>
        <p:nvGrpSpPr>
          <p:cNvPr id="19" name="Graphic 38">
            <a:extLst>
              <a:ext uri="{FF2B5EF4-FFF2-40B4-BE49-F238E27FC236}">
                <a16:creationId xmlns:a16="http://schemas.microsoft.com/office/drawing/2014/main" id="{3117A2EB-8D43-9D0A-03F3-0838A101457E}"/>
              </a:ext>
            </a:extLst>
          </p:cNvPr>
          <p:cNvGrpSpPr/>
          <p:nvPr/>
        </p:nvGrpSpPr>
        <p:grpSpPr>
          <a:xfrm>
            <a:off x="4300751" y="1866583"/>
            <a:ext cx="911096" cy="1569445"/>
            <a:chOff x="8333383" y="2650955"/>
            <a:chExt cx="1514639" cy="2609103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AC98B5A-D81A-BF28-1C71-19414FE37741}"/>
                </a:ext>
              </a:extLst>
            </p:cNvPr>
            <p:cNvSpPr/>
            <p:nvPr/>
          </p:nvSpPr>
          <p:spPr>
            <a:xfrm>
              <a:off x="8838478" y="2650955"/>
              <a:ext cx="200025" cy="1009650"/>
            </a:xfrm>
            <a:custGeom>
              <a:avLst/>
              <a:gdLst>
                <a:gd name="connsiteX0" fmla="*/ 186584 w 200025"/>
                <a:gd name="connsiteY0" fmla="*/ 14493 h 1009650"/>
                <a:gd name="connsiteX1" fmla="*/ 27517 w 200025"/>
                <a:gd name="connsiteY1" fmla="*/ 144033 h 1009650"/>
                <a:gd name="connsiteX2" fmla="*/ 16087 w 200025"/>
                <a:gd name="connsiteY2" fmla="*/ 997473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025" h="1009650">
                  <a:moveTo>
                    <a:pt x="186584" y="14493"/>
                  </a:moveTo>
                  <a:cubicBezTo>
                    <a:pt x="100859" y="9730"/>
                    <a:pt x="31327" y="88788"/>
                    <a:pt x="27517" y="144033"/>
                  </a:cubicBezTo>
                  <a:cubicBezTo>
                    <a:pt x="27517" y="144985"/>
                    <a:pt x="8467" y="442166"/>
                    <a:pt x="16087" y="997473"/>
                  </a:cubicBezTo>
                </a:path>
              </a:pathLst>
            </a:custGeom>
            <a:noFill/>
            <a:ln w="19050" cap="rnd">
              <a:solidFill>
                <a:srgbClr val="07A398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AC5B92E-BE2C-3774-91BD-2C86A91A5957}"/>
                </a:ext>
              </a:extLst>
            </p:cNvPr>
            <p:cNvSpPr/>
            <p:nvPr/>
          </p:nvSpPr>
          <p:spPr>
            <a:xfrm>
              <a:off x="9010774" y="2651161"/>
              <a:ext cx="190500" cy="1019175"/>
            </a:xfrm>
            <a:custGeom>
              <a:avLst/>
              <a:gdLst>
                <a:gd name="connsiteX0" fmla="*/ 178118 w 190500"/>
                <a:gd name="connsiteY0" fmla="*/ 1013460 h 1019175"/>
                <a:gd name="connsiteX1" fmla="*/ 170498 w 190500"/>
                <a:gd name="connsiteY1" fmla="*/ 278130 h 1019175"/>
                <a:gd name="connsiteX2" fmla="*/ 156210 w 190500"/>
                <a:gd name="connsiteY2" fmla="*/ 146685 h 1019175"/>
                <a:gd name="connsiteX3" fmla="*/ 14288 w 190500"/>
                <a:gd name="connsiteY3" fmla="*/ 14288 h 101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" h="1019175">
                  <a:moveTo>
                    <a:pt x="178118" y="1013460"/>
                  </a:moveTo>
                  <a:cubicBezTo>
                    <a:pt x="179070" y="1009650"/>
                    <a:pt x="169545" y="297180"/>
                    <a:pt x="170498" y="278130"/>
                  </a:cubicBezTo>
                  <a:cubicBezTo>
                    <a:pt x="170498" y="253365"/>
                    <a:pt x="159068" y="159068"/>
                    <a:pt x="156210" y="146685"/>
                  </a:cubicBezTo>
                  <a:cubicBezTo>
                    <a:pt x="147638" y="97155"/>
                    <a:pt x="95250" y="19050"/>
                    <a:pt x="14288" y="14288"/>
                  </a:cubicBezTo>
                </a:path>
              </a:pathLst>
            </a:custGeom>
            <a:noFill/>
            <a:ln w="19050" cap="rnd">
              <a:solidFill>
                <a:srgbClr val="07A398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85199CE-ECA5-2893-1259-88FE9B7EBBAE}"/>
                </a:ext>
              </a:extLst>
            </p:cNvPr>
            <p:cNvSpPr/>
            <p:nvPr/>
          </p:nvSpPr>
          <p:spPr>
            <a:xfrm>
              <a:off x="8333383" y="2860903"/>
              <a:ext cx="533400" cy="847725"/>
            </a:xfrm>
            <a:custGeom>
              <a:avLst/>
              <a:gdLst>
                <a:gd name="connsiteX0" fmla="*/ 519277 w 533400"/>
                <a:gd name="connsiteY0" fmla="*/ 797050 h 847725"/>
                <a:gd name="connsiteX1" fmla="*/ 326872 w 533400"/>
                <a:gd name="connsiteY1" fmla="*/ 111250 h 847725"/>
                <a:gd name="connsiteX2" fmla="*/ 249719 w 533400"/>
                <a:gd name="connsiteY2" fmla="*/ 40765 h 847725"/>
                <a:gd name="connsiteX3" fmla="*/ 83984 w 533400"/>
                <a:gd name="connsiteY3" fmla="*/ 37908 h 847725"/>
                <a:gd name="connsiteX4" fmla="*/ 18262 w 533400"/>
                <a:gd name="connsiteY4" fmla="*/ 199833 h 847725"/>
                <a:gd name="connsiteX5" fmla="*/ 160184 w 533400"/>
                <a:gd name="connsiteY5" fmla="*/ 839913 h 847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400" h="847725">
                  <a:moveTo>
                    <a:pt x="519277" y="797050"/>
                  </a:moveTo>
                  <a:lnTo>
                    <a:pt x="326872" y="111250"/>
                  </a:lnTo>
                  <a:cubicBezTo>
                    <a:pt x="313537" y="86485"/>
                    <a:pt x="264007" y="50290"/>
                    <a:pt x="249719" y="40765"/>
                  </a:cubicBezTo>
                  <a:cubicBezTo>
                    <a:pt x="199237" y="7428"/>
                    <a:pt x="130657" y="4570"/>
                    <a:pt x="83984" y="37908"/>
                  </a:cubicBezTo>
                  <a:cubicBezTo>
                    <a:pt x="28739" y="76960"/>
                    <a:pt x="3974" y="136015"/>
                    <a:pt x="18262" y="199833"/>
                  </a:cubicBezTo>
                  <a:cubicBezTo>
                    <a:pt x="81127" y="495108"/>
                    <a:pt x="154469" y="819910"/>
                    <a:pt x="160184" y="839913"/>
                  </a:cubicBezTo>
                </a:path>
              </a:pathLst>
            </a:custGeom>
            <a:noFill/>
            <a:ln w="19050" cap="rnd">
              <a:solidFill>
                <a:srgbClr val="07A398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079F966-A402-E160-AB18-9830164E7F67}"/>
                </a:ext>
              </a:extLst>
            </p:cNvPr>
            <p:cNvSpPr/>
            <p:nvPr/>
          </p:nvSpPr>
          <p:spPr>
            <a:xfrm>
              <a:off x="9171747" y="3241711"/>
              <a:ext cx="342900" cy="619125"/>
            </a:xfrm>
            <a:custGeom>
              <a:avLst/>
              <a:gdLst>
                <a:gd name="connsiteX0" fmla="*/ 175260 w 342900"/>
                <a:gd name="connsiteY0" fmla="*/ 609600 h 619125"/>
                <a:gd name="connsiteX1" fmla="*/ 175260 w 342900"/>
                <a:gd name="connsiteY1" fmla="*/ 609600 h 619125"/>
                <a:gd name="connsiteX2" fmla="*/ 14288 w 342900"/>
                <a:gd name="connsiteY2" fmla="*/ 448628 h 619125"/>
                <a:gd name="connsiteX3" fmla="*/ 14288 w 342900"/>
                <a:gd name="connsiteY3" fmla="*/ 175260 h 619125"/>
                <a:gd name="connsiteX4" fmla="*/ 175260 w 342900"/>
                <a:gd name="connsiteY4" fmla="*/ 14288 h 619125"/>
                <a:gd name="connsiteX5" fmla="*/ 175260 w 342900"/>
                <a:gd name="connsiteY5" fmla="*/ 14288 h 619125"/>
                <a:gd name="connsiteX6" fmla="*/ 336233 w 342900"/>
                <a:gd name="connsiteY6" fmla="*/ 175260 h 619125"/>
                <a:gd name="connsiteX7" fmla="*/ 336233 w 342900"/>
                <a:gd name="connsiteY7" fmla="*/ 448628 h 619125"/>
                <a:gd name="connsiteX8" fmla="*/ 175260 w 342900"/>
                <a:gd name="connsiteY8" fmla="*/ 609600 h 619125"/>
                <a:gd name="connsiteX9" fmla="*/ 175260 w 342900"/>
                <a:gd name="connsiteY9" fmla="*/ 60960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619125">
                  <a:moveTo>
                    <a:pt x="175260" y="609600"/>
                  </a:moveTo>
                  <a:lnTo>
                    <a:pt x="175260" y="609600"/>
                  </a:lnTo>
                  <a:cubicBezTo>
                    <a:pt x="86677" y="609600"/>
                    <a:pt x="14288" y="538163"/>
                    <a:pt x="14288" y="448628"/>
                  </a:cubicBez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2" y="14288"/>
                    <a:pt x="336233" y="85725"/>
                    <a:pt x="336233" y="175260"/>
                  </a:cubicBezTo>
                  <a:lnTo>
                    <a:pt x="336233" y="448628"/>
                  </a:lnTo>
                  <a:cubicBezTo>
                    <a:pt x="336233" y="537210"/>
                    <a:pt x="263842" y="609600"/>
                    <a:pt x="175260" y="609600"/>
                  </a:cubicBezTo>
                  <a:lnTo>
                    <a:pt x="175260" y="609600"/>
                  </a:lnTo>
                  <a:close/>
                </a:path>
              </a:pathLst>
            </a:custGeom>
            <a:noFill/>
            <a:ln w="19050" cap="rnd">
              <a:solidFill>
                <a:srgbClr val="07A398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DEB9326-8ED6-3B0F-8847-C7AE6FF1B7F7}"/>
                </a:ext>
              </a:extLst>
            </p:cNvPr>
            <p:cNvSpPr/>
            <p:nvPr/>
          </p:nvSpPr>
          <p:spPr>
            <a:xfrm>
              <a:off x="9505122" y="3289336"/>
              <a:ext cx="342900" cy="571500"/>
            </a:xfrm>
            <a:custGeom>
              <a:avLst/>
              <a:gdLst>
                <a:gd name="connsiteX0" fmla="*/ 175260 w 342900"/>
                <a:gd name="connsiteY0" fmla="*/ 561975 h 571500"/>
                <a:gd name="connsiteX1" fmla="*/ 175260 w 342900"/>
                <a:gd name="connsiteY1" fmla="*/ 561975 h 571500"/>
                <a:gd name="connsiteX2" fmla="*/ 14288 w 342900"/>
                <a:gd name="connsiteY2" fmla="*/ 401003 h 571500"/>
                <a:gd name="connsiteX3" fmla="*/ 14288 w 342900"/>
                <a:gd name="connsiteY3" fmla="*/ 175260 h 571500"/>
                <a:gd name="connsiteX4" fmla="*/ 175260 w 342900"/>
                <a:gd name="connsiteY4" fmla="*/ 14288 h 571500"/>
                <a:gd name="connsiteX5" fmla="*/ 175260 w 342900"/>
                <a:gd name="connsiteY5" fmla="*/ 14288 h 571500"/>
                <a:gd name="connsiteX6" fmla="*/ 336233 w 342900"/>
                <a:gd name="connsiteY6" fmla="*/ 175260 h 571500"/>
                <a:gd name="connsiteX7" fmla="*/ 336233 w 342900"/>
                <a:gd name="connsiteY7" fmla="*/ 401003 h 571500"/>
                <a:gd name="connsiteX8" fmla="*/ 175260 w 342900"/>
                <a:gd name="connsiteY8" fmla="*/ 561975 h 571500"/>
                <a:gd name="connsiteX9" fmla="*/ 175260 w 342900"/>
                <a:gd name="connsiteY9" fmla="*/ 56197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571500">
                  <a:moveTo>
                    <a:pt x="175260" y="561975"/>
                  </a:moveTo>
                  <a:lnTo>
                    <a:pt x="175260" y="561975"/>
                  </a:lnTo>
                  <a:cubicBezTo>
                    <a:pt x="86678" y="561975"/>
                    <a:pt x="14288" y="490538"/>
                    <a:pt x="14288" y="401003"/>
                  </a:cubicBez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2" y="14288"/>
                    <a:pt x="336233" y="85725"/>
                    <a:pt x="336233" y="175260"/>
                  </a:cubicBezTo>
                  <a:lnTo>
                    <a:pt x="336233" y="401003"/>
                  </a:lnTo>
                  <a:cubicBezTo>
                    <a:pt x="336233" y="489585"/>
                    <a:pt x="264795" y="561975"/>
                    <a:pt x="175260" y="561975"/>
                  </a:cubicBezTo>
                  <a:lnTo>
                    <a:pt x="175260" y="561975"/>
                  </a:lnTo>
                  <a:close/>
                </a:path>
              </a:pathLst>
            </a:custGeom>
            <a:noFill/>
            <a:ln w="19050" cap="rnd">
              <a:solidFill>
                <a:srgbClr val="07A398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107B922-00AF-DE1D-8C36-5482FE663BCA}"/>
                </a:ext>
              </a:extLst>
            </p:cNvPr>
            <p:cNvSpPr/>
            <p:nvPr/>
          </p:nvSpPr>
          <p:spPr>
            <a:xfrm>
              <a:off x="8547860" y="4058003"/>
              <a:ext cx="619125" cy="523875"/>
            </a:xfrm>
            <a:custGeom>
              <a:avLst/>
              <a:gdLst>
                <a:gd name="connsiteX0" fmla="*/ 14288 w 619125"/>
                <a:gd name="connsiteY0" fmla="*/ 17145 h 523875"/>
                <a:gd name="connsiteX1" fmla="*/ 157163 w 619125"/>
                <a:gd name="connsiteY1" fmla="*/ 14288 h 523875"/>
                <a:gd name="connsiteX2" fmla="*/ 414338 w 619125"/>
                <a:gd name="connsiteY2" fmla="*/ 34290 h 523875"/>
                <a:gd name="connsiteX3" fmla="*/ 530543 w 619125"/>
                <a:gd name="connsiteY3" fmla="*/ 125730 h 523875"/>
                <a:gd name="connsiteX4" fmla="*/ 552450 w 619125"/>
                <a:gd name="connsiteY4" fmla="*/ 501967 h 523875"/>
                <a:gd name="connsiteX5" fmla="*/ 543878 w 619125"/>
                <a:gd name="connsiteY5" fmla="*/ 51625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125" h="523875">
                  <a:moveTo>
                    <a:pt x="14288" y="17145"/>
                  </a:moveTo>
                  <a:cubicBezTo>
                    <a:pt x="61913" y="16192"/>
                    <a:pt x="109538" y="15240"/>
                    <a:pt x="157163" y="14288"/>
                  </a:cubicBezTo>
                  <a:cubicBezTo>
                    <a:pt x="168592" y="14288"/>
                    <a:pt x="412433" y="31433"/>
                    <a:pt x="414338" y="34290"/>
                  </a:cubicBezTo>
                  <a:cubicBezTo>
                    <a:pt x="472440" y="59055"/>
                    <a:pt x="495300" y="90488"/>
                    <a:pt x="530543" y="125730"/>
                  </a:cubicBezTo>
                  <a:cubicBezTo>
                    <a:pt x="627698" y="222885"/>
                    <a:pt x="644843" y="386715"/>
                    <a:pt x="552450" y="501967"/>
                  </a:cubicBezTo>
                  <a:cubicBezTo>
                    <a:pt x="548640" y="505778"/>
                    <a:pt x="546735" y="511492"/>
                    <a:pt x="543878" y="516255"/>
                  </a:cubicBezTo>
                </a:path>
              </a:pathLst>
            </a:custGeom>
            <a:noFill/>
            <a:ln w="19050" cap="rnd">
              <a:solidFill>
                <a:srgbClr val="07A398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3CB244A-3AC8-B79E-40A2-33B1AFF2DDA9}"/>
                </a:ext>
              </a:extLst>
            </p:cNvPr>
            <p:cNvSpPr/>
            <p:nvPr/>
          </p:nvSpPr>
          <p:spPr>
            <a:xfrm>
              <a:off x="8342281" y="3497934"/>
              <a:ext cx="1504950" cy="1762124"/>
            </a:xfrm>
            <a:custGeom>
              <a:avLst/>
              <a:gdLst>
                <a:gd name="connsiteX0" fmla="*/ 623727 w 1504950"/>
                <a:gd name="connsiteY0" fmla="*/ 594360 h 1762125"/>
                <a:gd name="connsiteX1" fmla="*/ 668494 w 1504950"/>
                <a:gd name="connsiteY1" fmla="*/ 571500 h 1762125"/>
                <a:gd name="connsiteX2" fmla="*/ 758029 w 1504950"/>
                <a:gd name="connsiteY2" fmla="*/ 535305 h 1762125"/>
                <a:gd name="connsiteX3" fmla="*/ 862804 w 1504950"/>
                <a:gd name="connsiteY3" fmla="*/ 268605 h 1762125"/>
                <a:gd name="connsiteX4" fmla="*/ 237012 w 1504950"/>
                <a:gd name="connsiteY4" fmla="*/ 186690 h 1762125"/>
                <a:gd name="connsiteX5" fmla="*/ 77944 w 1504950"/>
                <a:gd name="connsiteY5" fmla="*/ 282892 h 1762125"/>
                <a:gd name="connsiteX6" fmla="*/ 42702 w 1504950"/>
                <a:gd name="connsiteY6" fmla="*/ 402907 h 1762125"/>
                <a:gd name="connsiteX7" fmla="*/ 15079 w 1504950"/>
                <a:gd name="connsiteY7" fmla="*/ 560070 h 1762125"/>
                <a:gd name="connsiteX8" fmla="*/ 31272 w 1504950"/>
                <a:gd name="connsiteY8" fmla="*/ 627698 h 1762125"/>
                <a:gd name="connsiteX9" fmla="*/ 299877 w 1504950"/>
                <a:gd name="connsiteY9" fmla="*/ 1050608 h 1762125"/>
                <a:gd name="connsiteX10" fmla="*/ 385602 w 1504950"/>
                <a:gd name="connsiteY10" fmla="*/ 1133475 h 1762125"/>
                <a:gd name="connsiteX11" fmla="*/ 406557 w 1504950"/>
                <a:gd name="connsiteY11" fmla="*/ 1181100 h 1762125"/>
                <a:gd name="connsiteX12" fmla="*/ 415129 w 1504950"/>
                <a:gd name="connsiteY12" fmla="*/ 1703070 h 1762125"/>
                <a:gd name="connsiteX13" fmla="*/ 469422 w 1504950"/>
                <a:gd name="connsiteY13" fmla="*/ 1753553 h 1762125"/>
                <a:gd name="connsiteX14" fmla="*/ 1221897 w 1504950"/>
                <a:gd name="connsiteY14" fmla="*/ 1755458 h 1762125"/>
                <a:gd name="connsiteX15" fmla="*/ 1268569 w 1504950"/>
                <a:gd name="connsiteY15" fmla="*/ 1708785 h 1762125"/>
                <a:gd name="connsiteX16" fmla="*/ 1259997 w 1504950"/>
                <a:gd name="connsiteY16" fmla="*/ 1161098 h 1762125"/>
                <a:gd name="connsiteX17" fmla="*/ 1290477 w 1504950"/>
                <a:gd name="connsiteY17" fmla="*/ 1106805 h 1762125"/>
                <a:gd name="connsiteX18" fmla="*/ 1466689 w 1504950"/>
                <a:gd name="connsiteY18" fmla="*/ 876300 h 1762125"/>
                <a:gd name="connsiteX19" fmla="*/ 1481929 w 1504950"/>
                <a:gd name="connsiteY19" fmla="*/ 793432 h 1762125"/>
                <a:gd name="connsiteX20" fmla="*/ 1495264 w 1504950"/>
                <a:gd name="connsiteY20" fmla="*/ 14288 h 176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04950" h="1762125">
                  <a:moveTo>
                    <a:pt x="623727" y="594360"/>
                  </a:moveTo>
                  <a:cubicBezTo>
                    <a:pt x="636109" y="581978"/>
                    <a:pt x="651349" y="575310"/>
                    <a:pt x="668494" y="571500"/>
                  </a:cubicBezTo>
                  <a:cubicBezTo>
                    <a:pt x="700879" y="564832"/>
                    <a:pt x="731359" y="553403"/>
                    <a:pt x="758029" y="535305"/>
                  </a:cubicBezTo>
                  <a:cubicBezTo>
                    <a:pt x="834229" y="483870"/>
                    <a:pt x="859947" y="361950"/>
                    <a:pt x="862804" y="268605"/>
                  </a:cubicBezTo>
                  <a:cubicBezTo>
                    <a:pt x="863757" y="252413"/>
                    <a:pt x="321784" y="190500"/>
                    <a:pt x="237012" y="186690"/>
                  </a:cubicBezTo>
                  <a:cubicBezTo>
                    <a:pt x="166527" y="182880"/>
                    <a:pt x="98899" y="217170"/>
                    <a:pt x="77944" y="282892"/>
                  </a:cubicBezTo>
                  <a:cubicBezTo>
                    <a:pt x="65562" y="322898"/>
                    <a:pt x="55084" y="362903"/>
                    <a:pt x="42702" y="402907"/>
                  </a:cubicBezTo>
                  <a:cubicBezTo>
                    <a:pt x="34129" y="432435"/>
                    <a:pt x="22699" y="511493"/>
                    <a:pt x="15079" y="560070"/>
                  </a:cubicBezTo>
                  <a:cubicBezTo>
                    <a:pt x="12222" y="583882"/>
                    <a:pt x="16984" y="607695"/>
                    <a:pt x="31272" y="627698"/>
                  </a:cubicBezTo>
                  <a:cubicBezTo>
                    <a:pt x="89374" y="712470"/>
                    <a:pt x="240822" y="954405"/>
                    <a:pt x="299877" y="1050608"/>
                  </a:cubicBezTo>
                  <a:cubicBezTo>
                    <a:pt x="311307" y="1069658"/>
                    <a:pt x="365599" y="1121093"/>
                    <a:pt x="385602" y="1133475"/>
                  </a:cubicBezTo>
                  <a:cubicBezTo>
                    <a:pt x="396079" y="1140143"/>
                    <a:pt x="406557" y="1161098"/>
                    <a:pt x="406557" y="1181100"/>
                  </a:cubicBezTo>
                  <a:cubicBezTo>
                    <a:pt x="401794" y="1352550"/>
                    <a:pt x="407509" y="1530668"/>
                    <a:pt x="415129" y="1703070"/>
                  </a:cubicBezTo>
                  <a:cubicBezTo>
                    <a:pt x="417034" y="1744028"/>
                    <a:pt x="425607" y="1753553"/>
                    <a:pt x="469422" y="1753553"/>
                  </a:cubicBezTo>
                  <a:cubicBezTo>
                    <a:pt x="717072" y="1751647"/>
                    <a:pt x="974247" y="1757362"/>
                    <a:pt x="1221897" y="1755458"/>
                  </a:cubicBezTo>
                  <a:cubicBezTo>
                    <a:pt x="1263807" y="1755458"/>
                    <a:pt x="1268569" y="1749743"/>
                    <a:pt x="1268569" y="1708785"/>
                  </a:cubicBezTo>
                  <a:cubicBezTo>
                    <a:pt x="1266664" y="1528762"/>
                    <a:pt x="1258092" y="1342073"/>
                    <a:pt x="1259997" y="1161098"/>
                  </a:cubicBezTo>
                  <a:cubicBezTo>
                    <a:pt x="1259997" y="1135380"/>
                    <a:pt x="1268569" y="1121093"/>
                    <a:pt x="1290477" y="1106805"/>
                  </a:cubicBezTo>
                  <a:cubicBezTo>
                    <a:pt x="1378107" y="1047750"/>
                    <a:pt x="1434304" y="977265"/>
                    <a:pt x="1466689" y="876300"/>
                  </a:cubicBezTo>
                  <a:cubicBezTo>
                    <a:pt x="1475262" y="848678"/>
                    <a:pt x="1480977" y="822007"/>
                    <a:pt x="1481929" y="793432"/>
                  </a:cubicBezTo>
                  <a:cubicBezTo>
                    <a:pt x="1490502" y="541973"/>
                    <a:pt x="1496217" y="287655"/>
                    <a:pt x="1495264" y="14288"/>
                  </a:cubicBezTo>
                </a:path>
              </a:pathLst>
            </a:custGeom>
            <a:noFill/>
            <a:ln w="19050" cap="rnd">
              <a:solidFill>
                <a:srgbClr val="07A398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grpSp>
        <p:nvGrpSpPr>
          <p:cNvPr id="27" name="Graphic 1">
            <a:extLst>
              <a:ext uri="{FF2B5EF4-FFF2-40B4-BE49-F238E27FC236}">
                <a16:creationId xmlns:a16="http://schemas.microsoft.com/office/drawing/2014/main" id="{02EF4925-51E0-9D82-6F15-C92596A0F81A}"/>
              </a:ext>
            </a:extLst>
          </p:cNvPr>
          <p:cNvGrpSpPr/>
          <p:nvPr/>
        </p:nvGrpSpPr>
        <p:grpSpPr>
          <a:xfrm>
            <a:off x="1768974" y="2332189"/>
            <a:ext cx="1068560" cy="1616876"/>
            <a:chOff x="6081713" y="3426067"/>
            <a:chExt cx="1776412" cy="2687954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C5BE5C7-0B4F-85F7-AC27-E2BFBD5584B6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7442C4D-F414-6C62-6C91-345DB791D8D8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ADCB1C-9DDE-2E96-E03E-0EEE12832C3F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23261BA-AD83-CC6A-7A3A-28E430377DA1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5513C3A-78D0-9AF1-EF56-F6F15D824A90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4286086-71EB-9387-52CD-306A3D6DAD6C}"/>
                </a:ext>
              </a:extLst>
            </p:cNvPr>
            <p:cNvSpPr/>
            <p:nvPr/>
          </p:nvSpPr>
          <p:spPr>
            <a:xfrm>
              <a:off x="6529011" y="3493633"/>
              <a:ext cx="337968" cy="1054630"/>
            </a:xfrm>
            <a:custGeom>
              <a:avLst/>
              <a:gdLst>
                <a:gd name="connsiteX0" fmla="*/ 352188 w 361950"/>
                <a:gd name="connsiteY0" fmla="*/ 961278 h 1123950"/>
                <a:gd name="connsiteX1" fmla="*/ 343616 w 361950"/>
                <a:gd name="connsiteY1" fmla="*/ 277383 h 1123950"/>
                <a:gd name="connsiteX2" fmla="*/ 329328 w 361950"/>
                <a:gd name="connsiteY2" fmla="*/ 145938 h 1123950"/>
                <a:gd name="connsiteX3" fmla="*/ 188358 w 361950"/>
                <a:gd name="connsiteY3" fmla="*/ 14493 h 1123950"/>
                <a:gd name="connsiteX4" fmla="*/ 29291 w 361950"/>
                <a:gd name="connsiteY4" fmla="*/ 144033 h 1123950"/>
                <a:gd name="connsiteX5" fmla="*/ 15956 w 361950"/>
                <a:gd name="connsiteY5" fmla="*/ 1113678 h 1123950"/>
                <a:gd name="connsiteX0" fmla="*/ 337901 w 337968"/>
                <a:gd name="connsiteY0" fmla="*/ 946991 h 1054630"/>
                <a:gd name="connsiteX1" fmla="*/ 329329 w 337968"/>
                <a:gd name="connsiteY1" fmla="*/ 263096 h 1054630"/>
                <a:gd name="connsiteX2" fmla="*/ 315041 w 337968"/>
                <a:gd name="connsiteY2" fmla="*/ 131651 h 1054630"/>
                <a:gd name="connsiteX3" fmla="*/ 174071 w 337968"/>
                <a:gd name="connsiteY3" fmla="*/ 206 h 1054630"/>
                <a:gd name="connsiteX4" fmla="*/ 15004 w 337968"/>
                <a:gd name="connsiteY4" fmla="*/ 129746 h 1054630"/>
                <a:gd name="connsiteX5" fmla="*/ 1669 w 337968"/>
                <a:gd name="connsiteY5" fmla="*/ 1054630 h 105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968" h="1054630">
                  <a:moveTo>
                    <a:pt x="337901" y="946991"/>
                  </a:moveTo>
                  <a:cubicBezTo>
                    <a:pt x="338854" y="943181"/>
                    <a:pt x="329329" y="283099"/>
                    <a:pt x="329329" y="263096"/>
                  </a:cubicBezTo>
                  <a:cubicBezTo>
                    <a:pt x="329329" y="238331"/>
                    <a:pt x="317899" y="144033"/>
                    <a:pt x="315041" y="131651"/>
                  </a:cubicBezTo>
                  <a:cubicBezTo>
                    <a:pt x="307421" y="83073"/>
                    <a:pt x="255034" y="4968"/>
                    <a:pt x="174071" y="206"/>
                  </a:cubicBezTo>
                  <a:cubicBezTo>
                    <a:pt x="88346" y="-4557"/>
                    <a:pt x="18814" y="74501"/>
                    <a:pt x="15004" y="129746"/>
                  </a:cubicBezTo>
                  <a:cubicBezTo>
                    <a:pt x="15004" y="130698"/>
                    <a:pt x="-5951" y="500275"/>
                    <a:pt x="1669" y="1054630"/>
                  </a:cubicBezTo>
                </a:path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41E23EE-205D-CA22-327B-DB96D834733D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FCAF74A-7503-94DC-DC8D-79EB4D76C634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FC53121-4874-350A-3B86-3AF7854C5FF0}"/>
                </a:ext>
              </a:extLst>
            </p:cNvPr>
            <p:cNvSpPr/>
            <p:nvPr/>
          </p:nvSpPr>
          <p:spPr>
            <a:xfrm>
              <a:off x="6854190" y="4090912"/>
              <a:ext cx="342900" cy="523875"/>
            </a:xfrm>
            <a:custGeom>
              <a:avLst/>
              <a:gdLst>
                <a:gd name="connsiteX0" fmla="*/ 14288 w 342900"/>
                <a:gd name="connsiteY0" fmla="*/ 464820 h 523875"/>
                <a:gd name="connsiteX1" fmla="*/ 14288 w 342900"/>
                <a:gd name="connsiteY1" fmla="*/ 175260 h 523875"/>
                <a:gd name="connsiteX2" fmla="*/ 175260 w 342900"/>
                <a:gd name="connsiteY2" fmla="*/ 14288 h 523875"/>
                <a:gd name="connsiteX3" fmla="*/ 175260 w 342900"/>
                <a:gd name="connsiteY3" fmla="*/ 14288 h 523875"/>
                <a:gd name="connsiteX4" fmla="*/ 336233 w 342900"/>
                <a:gd name="connsiteY4" fmla="*/ 175260 h 523875"/>
                <a:gd name="connsiteX5" fmla="*/ 336233 w 342900"/>
                <a:gd name="connsiteY5" fmla="*/ 51625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900" h="523875">
                  <a:moveTo>
                    <a:pt x="14288" y="464820"/>
                  </a:move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3" y="14288"/>
                    <a:pt x="336233" y="85725"/>
                    <a:pt x="336233" y="175260"/>
                  </a:cubicBezTo>
                  <a:lnTo>
                    <a:pt x="336233" y="516255"/>
                  </a:lnTo>
                </a:path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458181E-E817-13D0-AA38-06E091F871AC}"/>
                </a:ext>
              </a:extLst>
            </p:cNvPr>
            <p:cNvSpPr/>
            <p:nvPr/>
          </p:nvSpPr>
          <p:spPr>
            <a:xfrm>
              <a:off x="7181850" y="4095674"/>
              <a:ext cx="342900" cy="619125"/>
            </a:xfrm>
            <a:custGeom>
              <a:avLst/>
              <a:gdLst>
                <a:gd name="connsiteX0" fmla="*/ 175260 w 342900"/>
                <a:gd name="connsiteY0" fmla="*/ 609600 h 619125"/>
                <a:gd name="connsiteX1" fmla="*/ 175260 w 342900"/>
                <a:gd name="connsiteY1" fmla="*/ 609600 h 619125"/>
                <a:gd name="connsiteX2" fmla="*/ 14288 w 342900"/>
                <a:gd name="connsiteY2" fmla="*/ 448628 h 619125"/>
                <a:gd name="connsiteX3" fmla="*/ 14288 w 342900"/>
                <a:gd name="connsiteY3" fmla="*/ 175260 h 619125"/>
                <a:gd name="connsiteX4" fmla="*/ 175260 w 342900"/>
                <a:gd name="connsiteY4" fmla="*/ 14288 h 619125"/>
                <a:gd name="connsiteX5" fmla="*/ 175260 w 342900"/>
                <a:gd name="connsiteY5" fmla="*/ 14288 h 619125"/>
                <a:gd name="connsiteX6" fmla="*/ 336233 w 342900"/>
                <a:gd name="connsiteY6" fmla="*/ 175260 h 619125"/>
                <a:gd name="connsiteX7" fmla="*/ 336233 w 342900"/>
                <a:gd name="connsiteY7" fmla="*/ 448628 h 619125"/>
                <a:gd name="connsiteX8" fmla="*/ 175260 w 342900"/>
                <a:gd name="connsiteY8" fmla="*/ 609600 h 619125"/>
                <a:gd name="connsiteX9" fmla="*/ 175260 w 342900"/>
                <a:gd name="connsiteY9" fmla="*/ 60960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619125">
                  <a:moveTo>
                    <a:pt x="175260" y="609600"/>
                  </a:moveTo>
                  <a:lnTo>
                    <a:pt x="175260" y="609600"/>
                  </a:lnTo>
                  <a:cubicBezTo>
                    <a:pt x="86677" y="609600"/>
                    <a:pt x="14288" y="538163"/>
                    <a:pt x="14288" y="448628"/>
                  </a:cubicBez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2" y="14288"/>
                    <a:pt x="336233" y="85725"/>
                    <a:pt x="336233" y="175260"/>
                  </a:cubicBezTo>
                  <a:lnTo>
                    <a:pt x="336233" y="448628"/>
                  </a:lnTo>
                  <a:cubicBezTo>
                    <a:pt x="336233" y="537210"/>
                    <a:pt x="263842" y="609600"/>
                    <a:pt x="175260" y="609600"/>
                  </a:cubicBezTo>
                  <a:lnTo>
                    <a:pt x="175260" y="609600"/>
                  </a:lnTo>
                  <a:close/>
                </a:path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C43B171-7F3F-2399-628C-2F8A55BEB961}"/>
                </a:ext>
              </a:extLst>
            </p:cNvPr>
            <p:cNvSpPr/>
            <p:nvPr/>
          </p:nvSpPr>
          <p:spPr>
            <a:xfrm>
              <a:off x="7515225" y="4143299"/>
              <a:ext cx="342900" cy="571500"/>
            </a:xfrm>
            <a:custGeom>
              <a:avLst/>
              <a:gdLst>
                <a:gd name="connsiteX0" fmla="*/ 175260 w 342900"/>
                <a:gd name="connsiteY0" fmla="*/ 561975 h 571500"/>
                <a:gd name="connsiteX1" fmla="*/ 175260 w 342900"/>
                <a:gd name="connsiteY1" fmla="*/ 561975 h 571500"/>
                <a:gd name="connsiteX2" fmla="*/ 14288 w 342900"/>
                <a:gd name="connsiteY2" fmla="*/ 401003 h 571500"/>
                <a:gd name="connsiteX3" fmla="*/ 14288 w 342900"/>
                <a:gd name="connsiteY3" fmla="*/ 175260 h 571500"/>
                <a:gd name="connsiteX4" fmla="*/ 175260 w 342900"/>
                <a:gd name="connsiteY4" fmla="*/ 14288 h 571500"/>
                <a:gd name="connsiteX5" fmla="*/ 175260 w 342900"/>
                <a:gd name="connsiteY5" fmla="*/ 14288 h 571500"/>
                <a:gd name="connsiteX6" fmla="*/ 336233 w 342900"/>
                <a:gd name="connsiteY6" fmla="*/ 175260 h 571500"/>
                <a:gd name="connsiteX7" fmla="*/ 336233 w 342900"/>
                <a:gd name="connsiteY7" fmla="*/ 401003 h 571500"/>
                <a:gd name="connsiteX8" fmla="*/ 175260 w 342900"/>
                <a:gd name="connsiteY8" fmla="*/ 561975 h 571500"/>
                <a:gd name="connsiteX9" fmla="*/ 175260 w 342900"/>
                <a:gd name="connsiteY9" fmla="*/ 56197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571500">
                  <a:moveTo>
                    <a:pt x="175260" y="561975"/>
                  </a:moveTo>
                  <a:lnTo>
                    <a:pt x="175260" y="561975"/>
                  </a:lnTo>
                  <a:cubicBezTo>
                    <a:pt x="86678" y="561975"/>
                    <a:pt x="14288" y="490538"/>
                    <a:pt x="14288" y="401003"/>
                  </a:cubicBez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2" y="14288"/>
                    <a:pt x="336233" y="85725"/>
                    <a:pt x="336233" y="175260"/>
                  </a:cubicBezTo>
                  <a:lnTo>
                    <a:pt x="336233" y="401003"/>
                  </a:lnTo>
                  <a:cubicBezTo>
                    <a:pt x="336233" y="489585"/>
                    <a:pt x="264795" y="561975"/>
                    <a:pt x="175260" y="561975"/>
                  </a:cubicBezTo>
                  <a:lnTo>
                    <a:pt x="175260" y="561975"/>
                  </a:lnTo>
                  <a:close/>
                </a:path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EC3AC29-AFEE-1FEF-F806-2C61DE62CCF8}"/>
                </a:ext>
              </a:extLst>
            </p:cNvPr>
            <p:cNvSpPr/>
            <p:nvPr/>
          </p:nvSpPr>
          <p:spPr>
            <a:xfrm>
              <a:off x="6557963" y="4911967"/>
              <a:ext cx="619125" cy="523875"/>
            </a:xfrm>
            <a:custGeom>
              <a:avLst/>
              <a:gdLst>
                <a:gd name="connsiteX0" fmla="*/ 14288 w 619125"/>
                <a:gd name="connsiteY0" fmla="*/ 17145 h 523875"/>
                <a:gd name="connsiteX1" fmla="*/ 157163 w 619125"/>
                <a:gd name="connsiteY1" fmla="*/ 14288 h 523875"/>
                <a:gd name="connsiteX2" fmla="*/ 414338 w 619125"/>
                <a:gd name="connsiteY2" fmla="*/ 34290 h 523875"/>
                <a:gd name="connsiteX3" fmla="*/ 530543 w 619125"/>
                <a:gd name="connsiteY3" fmla="*/ 125730 h 523875"/>
                <a:gd name="connsiteX4" fmla="*/ 552450 w 619125"/>
                <a:gd name="connsiteY4" fmla="*/ 501967 h 523875"/>
                <a:gd name="connsiteX5" fmla="*/ 543878 w 619125"/>
                <a:gd name="connsiteY5" fmla="*/ 51625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125" h="523875">
                  <a:moveTo>
                    <a:pt x="14288" y="17145"/>
                  </a:moveTo>
                  <a:cubicBezTo>
                    <a:pt x="61913" y="16192"/>
                    <a:pt x="109538" y="15240"/>
                    <a:pt x="157163" y="14288"/>
                  </a:cubicBezTo>
                  <a:cubicBezTo>
                    <a:pt x="168592" y="14288"/>
                    <a:pt x="412433" y="31433"/>
                    <a:pt x="414338" y="34290"/>
                  </a:cubicBezTo>
                  <a:cubicBezTo>
                    <a:pt x="472440" y="59055"/>
                    <a:pt x="495300" y="90488"/>
                    <a:pt x="530543" y="125730"/>
                  </a:cubicBezTo>
                  <a:cubicBezTo>
                    <a:pt x="627698" y="222885"/>
                    <a:pt x="644843" y="386715"/>
                    <a:pt x="552450" y="501967"/>
                  </a:cubicBezTo>
                  <a:cubicBezTo>
                    <a:pt x="548640" y="505778"/>
                    <a:pt x="546735" y="511492"/>
                    <a:pt x="543878" y="516255"/>
                  </a:cubicBezTo>
                </a:path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4248467-2079-3D99-8A76-9C54D219BACA}"/>
                </a:ext>
              </a:extLst>
            </p:cNvPr>
            <p:cNvSpPr/>
            <p:nvPr/>
          </p:nvSpPr>
          <p:spPr>
            <a:xfrm>
              <a:off x="6352383" y="4351896"/>
              <a:ext cx="1504950" cy="1762125"/>
            </a:xfrm>
            <a:custGeom>
              <a:avLst/>
              <a:gdLst>
                <a:gd name="connsiteX0" fmla="*/ 623727 w 1504950"/>
                <a:gd name="connsiteY0" fmla="*/ 594360 h 1762125"/>
                <a:gd name="connsiteX1" fmla="*/ 668494 w 1504950"/>
                <a:gd name="connsiteY1" fmla="*/ 571500 h 1762125"/>
                <a:gd name="connsiteX2" fmla="*/ 758029 w 1504950"/>
                <a:gd name="connsiteY2" fmla="*/ 535305 h 1762125"/>
                <a:gd name="connsiteX3" fmla="*/ 862804 w 1504950"/>
                <a:gd name="connsiteY3" fmla="*/ 268605 h 1762125"/>
                <a:gd name="connsiteX4" fmla="*/ 237012 w 1504950"/>
                <a:gd name="connsiteY4" fmla="*/ 186690 h 1762125"/>
                <a:gd name="connsiteX5" fmla="*/ 77944 w 1504950"/>
                <a:gd name="connsiteY5" fmla="*/ 282893 h 1762125"/>
                <a:gd name="connsiteX6" fmla="*/ 42702 w 1504950"/>
                <a:gd name="connsiteY6" fmla="*/ 402908 h 1762125"/>
                <a:gd name="connsiteX7" fmla="*/ 15079 w 1504950"/>
                <a:gd name="connsiteY7" fmla="*/ 560070 h 1762125"/>
                <a:gd name="connsiteX8" fmla="*/ 31272 w 1504950"/>
                <a:gd name="connsiteY8" fmla="*/ 627698 h 1762125"/>
                <a:gd name="connsiteX9" fmla="*/ 299877 w 1504950"/>
                <a:gd name="connsiteY9" fmla="*/ 1050608 h 1762125"/>
                <a:gd name="connsiteX10" fmla="*/ 385602 w 1504950"/>
                <a:gd name="connsiteY10" fmla="*/ 1133475 h 1762125"/>
                <a:gd name="connsiteX11" fmla="*/ 406557 w 1504950"/>
                <a:gd name="connsiteY11" fmla="*/ 1181100 h 1762125"/>
                <a:gd name="connsiteX12" fmla="*/ 415129 w 1504950"/>
                <a:gd name="connsiteY12" fmla="*/ 1703070 h 1762125"/>
                <a:gd name="connsiteX13" fmla="*/ 469422 w 1504950"/>
                <a:gd name="connsiteY13" fmla="*/ 1753552 h 1762125"/>
                <a:gd name="connsiteX14" fmla="*/ 1221897 w 1504950"/>
                <a:gd name="connsiteY14" fmla="*/ 1755458 h 1762125"/>
                <a:gd name="connsiteX15" fmla="*/ 1268569 w 1504950"/>
                <a:gd name="connsiteY15" fmla="*/ 1708785 h 1762125"/>
                <a:gd name="connsiteX16" fmla="*/ 1259997 w 1504950"/>
                <a:gd name="connsiteY16" fmla="*/ 1161098 h 1762125"/>
                <a:gd name="connsiteX17" fmla="*/ 1290477 w 1504950"/>
                <a:gd name="connsiteY17" fmla="*/ 1106805 h 1762125"/>
                <a:gd name="connsiteX18" fmla="*/ 1466689 w 1504950"/>
                <a:gd name="connsiteY18" fmla="*/ 876300 h 1762125"/>
                <a:gd name="connsiteX19" fmla="*/ 1481929 w 1504950"/>
                <a:gd name="connsiteY19" fmla="*/ 793433 h 1762125"/>
                <a:gd name="connsiteX20" fmla="*/ 1495264 w 1504950"/>
                <a:gd name="connsiteY20" fmla="*/ 14288 h 176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04950" h="1762125">
                  <a:moveTo>
                    <a:pt x="623727" y="594360"/>
                  </a:moveTo>
                  <a:cubicBezTo>
                    <a:pt x="636109" y="581978"/>
                    <a:pt x="651349" y="575310"/>
                    <a:pt x="668494" y="571500"/>
                  </a:cubicBezTo>
                  <a:cubicBezTo>
                    <a:pt x="700879" y="564833"/>
                    <a:pt x="731359" y="553403"/>
                    <a:pt x="758029" y="535305"/>
                  </a:cubicBezTo>
                  <a:cubicBezTo>
                    <a:pt x="834229" y="483870"/>
                    <a:pt x="859947" y="361950"/>
                    <a:pt x="862804" y="268605"/>
                  </a:cubicBezTo>
                  <a:cubicBezTo>
                    <a:pt x="863757" y="252413"/>
                    <a:pt x="321784" y="190500"/>
                    <a:pt x="237012" y="186690"/>
                  </a:cubicBezTo>
                  <a:cubicBezTo>
                    <a:pt x="166527" y="182880"/>
                    <a:pt x="98899" y="217170"/>
                    <a:pt x="77944" y="282893"/>
                  </a:cubicBezTo>
                  <a:cubicBezTo>
                    <a:pt x="65562" y="322898"/>
                    <a:pt x="55084" y="362903"/>
                    <a:pt x="42702" y="402908"/>
                  </a:cubicBezTo>
                  <a:cubicBezTo>
                    <a:pt x="34129" y="432435"/>
                    <a:pt x="22699" y="511492"/>
                    <a:pt x="15079" y="560070"/>
                  </a:cubicBezTo>
                  <a:cubicBezTo>
                    <a:pt x="12222" y="583883"/>
                    <a:pt x="16984" y="607695"/>
                    <a:pt x="31272" y="627698"/>
                  </a:cubicBezTo>
                  <a:cubicBezTo>
                    <a:pt x="89374" y="712470"/>
                    <a:pt x="240822" y="954405"/>
                    <a:pt x="299877" y="1050608"/>
                  </a:cubicBezTo>
                  <a:cubicBezTo>
                    <a:pt x="311307" y="1069658"/>
                    <a:pt x="365599" y="1121093"/>
                    <a:pt x="385602" y="1133475"/>
                  </a:cubicBezTo>
                  <a:cubicBezTo>
                    <a:pt x="396079" y="1140143"/>
                    <a:pt x="406557" y="1161098"/>
                    <a:pt x="406557" y="1181100"/>
                  </a:cubicBezTo>
                  <a:cubicBezTo>
                    <a:pt x="401794" y="1352550"/>
                    <a:pt x="407509" y="1530668"/>
                    <a:pt x="415129" y="1703070"/>
                  </a:cubicBezTo>
                  <a:cubicBezTo>
                    <a:pt x="417034" y="1744027"/>
                    <a:pt x="425607" y="1753552"/>
                    <a:pt x="469422" y="1753552"/>
                  </a:cubicBezTo>
                  <a:cubicBezTo>
                    <a:pt x="717072" y="1751648"/>
                    <a:pt x="974247" y="1757363"/>
                    <a:pt x="1221897" y="1755458"/>
                  </a:cubicBezTo>
                  <a:cubicBezTo>
                    <a:pt x="1263807" y="1755458"/>
                    <a:pt x="1268569" y="1749743"/>
                    <a:pt x="1268569" y="1708785"/>
                  </a:cubicBezTo>
                  <a:cubicBezTo>
                    <a:pt x="1266664" y="1528763"/>
                    <a:pt x="1258092" y="1342073"/>
                    <a:pt x="1259997" y="1161098"/>
                  </a:cubicBezTo>
                  <a:cubicBezTo>
                    <a:pt x="1259997" y="1135380"/>
                    <a:pt x="1268569" y="1121093"/>
                    <a:pt x="1290477" y="1106805"/>
                  </a:cubicBezTo>
                  <a:cubicBezTo>
                    <a:pt x="1378107" y="1047750"/>
                    <a:pt x="1434304" y="977265"/>
                    <a:pt x="1466689" y="876300"/>
                  </a:cubicBezTo>
                  <a:cubicBezTo>
                    <a:pt x="1475262" y="848678"/>
                    <a:pt x="1480977" y="822008"/>
                    <a:pt x="1481929" y="793433"/>
                  </a:cubicBezTo>
                  <a:cubicBezTo>
                    <a:pt x="1490502" y="541973"/>
                    <a:pt x="1496217" y="287655"/>
                    <a:pt x="1495264" y="14288"/>
                  </a:cubicBezTo>
                </a:path>
              </a:pathLst>
            </a:custGeom>
            <a:noFill/>
            <a:ln w="19050" cap="rnd">
              <a:solidFill>
                <a:srgbClr val="0680C3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grpSp>
        <p:nvGrpSpPr>
          <p:cNvPr id="41" name="Graphic 73">
            <a:extLst>
              <a:ext uri="{FF2B5EF4-FFF2-40B4-BE49-F238E27FC236}">
                <a16:creationId xmlns:a16="http://schemas.microsoft.com/office/drawing/2014/main" id="{E0004EF5-D9CC-F436-63CD-E34E328A835B}"/>
              </a:ext>
            </a:extLst>
          </p:cNvPr>
          <p:cNvGrpSpPr/>
          <p:nvPr/>
        </p:nvGrpSpPr>
        <p:grpSpPr>
          <a:xfrm>
            <a:off x="9229062" y="956266"/>
            <a:ext cx="1065695" cy="1575624"/>
            <a:chOff x="5210175" y="2119312"/>
            <a:chExt cx="1771650" cy="2619375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691E870-88D5-7FCE-A5F4-24E4098189E4}"/>
                </a:ext>
              </a:extLst>
            </p:cNvPr>
            <p:cNvSpPr/>
            <p:nvPr/>
          </p:nvSpPr>
          <p:spPr>
            <a:xfrm>
              <a:off x="5195888" y="2105025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FBA200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5767BDB-4418-13AA-C3DE-48D6B8254462}"/>
                </a:ext>
              </a:extLst>
            </p:cNvPr>
            <p:cNvSpPr/>
            <p:nvPr/>
          </p:nvSpPr>
          <p:spPr>
            <a:xfrm>
              <a:off x="5195888" y="2105025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FBA200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49B44C0-A560-4D3F-8979-68570B33414D}"/>
                </a:ext>
              </a:extLst>
            </p:cNvPr>
            <p:cNvSpPr/>
            <p:nvPr/>
          </p:nvSpPr>
          <p:spPr>
            <a:xfrm>
              <a:off x="5195888" y="2105025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FBA200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C7B306B-6F5D-7861-104B-5FB784729132}"/>
                </a:ext>
              </a:extLst>
            </p:cNvPr>
            <p:cNvSpPr/>
            <p:nvPr/>
          </p:nvSpPr>
          <p:spPr>
            <a:xfrm>
              <a:off x="5195888" y="2105025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FBA200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BF0919F-5036-CE4D-40F2-A8CD977C96C9}"/>
                </a:ext>
              </a:extLst>
            </p:cNvPr>
            <p:cNvSpPr/>
            <p:nvPr/>
          </p:nvSpPr>
          <p:spPr>
            <a:xfrm>
              <a:off x="5195888" y="2105025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FBA200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A914DDF-8222-B391-1649-5C1189793A35}"/>
                </a:ext>
              </a:extLst>
            </p:cNvPr>
            <p:cNvSpPr/>
            <p:nvPr/>
          </p:nvSpPr>
          <p:spPr>
            <a:xfrm>
              <a:off x="5195888" y="2105025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19050" cap="rnd">
              <a:solidFill>
                <a:srgbClr val="FBA200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C67E860-DE65-8B22-6C18-E898EB7FAD8D}"/>
                </a:ext>
              </a:extLst>
            </p:cNvPr>
            <p:cNvSpPr/>
            <p:nvPr/>
          </p:nvSpPr>
          <p:spPr>
            <a:xfrm>
              <a:off x="5672138" y="3526154"/>
              <a:ext cx="619125" cy="523875"/>
            </a:xfrm>
            <a:custGeom>
              <a:avLst/>
              <a:gdLst>
                <a:gd name="connsiteX0" fmla="*/ 14288 w 619125"/>
                <a:gd name="connsiteY0" fmla="*/ 17145 h 523875"/>
                <a:gd name="connsiteX1" fmla="*/ 157163 w 619125"/>
                <a:gd name="connsiteY1" fmla="*/ 14288 h 523875"/>
                <a:gd name="connsiteX2" fmla="*/ 414338 w 619125"/>
                <a:gd name="connsiteY2" fmla="*/ 34290 h 523875"/>
                <a:gd name="connsiteX3" fmla="*/ 530543 w 619125"/>
                <a:gd name="connsiteY3" fmla="*/ 125730 h 523875"/>
                <a:gd name="connsiteX4" fmla="*/ 552450 w 619125"/>
                <a:gd name="connsiteY4" fmla="*/ 501967 h 523875"/>
                <a:gd name="connsiteX5" fmla="*/ 543878 w 619125"/>
                <a:gd name="connsiteY5" fmla="*/ 51625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125" h="523875">
                  <a:moveTo>
                    <a:pt x="14288" y="17145"/>
                  </a:moveTo>
                  <a:cubicBezTo>
                    <a:pt x="61913" y="16192"/>
                    <a:pt x="109538" y="15240"/>
                    <a:pt x="157163" y="14288"/>
                  </a:cubicBezTo>
                  <a:cubicBezTo>
                    <a:pt x="168592" y="14288"/>
                    <a:pt x="412433" y="31433"/>
                    <a:pt x="414338" y="34290"/>
                  </a:cubicBezTo>
                  <a:cubicBezTo>
                    <a:pt x="472440" y="59055"/>
                    <a:pt x="495300" y="90488"/>
                    <a:pt x="530543" y="125730"/>
                  </a:cubicBezTo>
                  <a:cubicBezTo>
                    <a:pt x="627698" y="222885"/>
                    <a:pt x="644843" y="386715"/>
                    <a:pt x="552450" y="501967"/>
                  </a:cubicBezTo>
                  <a:cubicBezTo>
                    <a:pt x="548640" y="505778"/>
                    <a:pt x="546735" y="511492"/>
                    <a:pt x="543878" y="516255"/>
                  </a:cubicBezTo>
                </a:path>
              </a:pathLst>
            </a:custGeom>
            <a:noFill/>
            <a:ln w="19050" cap="rnd">
              <a:solidFill>
                <a:srgbClr val="FBA200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2F96B60-E2D5-BDF3-A406-CF7783FC15F4}"/>
                </a:ext>
              </a:extLst>
            </p:cNvPr>
            <p:cNvSpPr/>
            <p:nvPr/>
          </p:nvSpPr>
          <p:spPr>
            <a:xfrm>
              <a:off x="5466558" y="2539892"/>
              <a:ext cx="1495425" cy="2190750"/>
            </a:xfrm>
            <a:custGeom>
              <a:avLst/>
              <a:gdLst>
                <a:gd name="connsiteX0" fmla="*/ 623727 w 1495425"/>
                <a:gd name="connsiteY0" fmla="*/ 1020553 h 2190750"/>
                <a:gd name="connsiteX1" fmla="*/ 668494 w 1495425"/>
                <a:gd name="connsiteY1" fmla="*/ 997693 h 2190750"/>
                <a:gd name="connsiteX2" fmla="*/ 758029 w 1495425"/>
                <a:gd name="connsiteY2" fmla="*/ 961498 h 2190750"/>
                <a:gd name="connsiteX3" fmla="*/ 862804 w 1495425"/>
                <a:gd name="connsiteY3" fmla="*/ 694798 h 2190750"/>
                <a:gd name="connsiteX4" fmla="*/ 237012 w 1495425"/>
                <a:gd name="connsiteY4" fmla="*/ 612883 h 2190750"/>
                <a:gd name="connsiteX5" fmla="*/ 77944 w 1495425"/>
                <a:gd name="connsiteY5" fmla="*/ 709085 h 2190750"/>
                <a:gd name="connsiteX6" fmla="*/ 42702 w 1495425"/>
                <a:gd name="connsiteY6" fmla="*/ 829100 h 2190750"/>
                <a:gd name="connsiteX7" fmla="*/ 15079 w 1495425"/>
                <a:gd name="connsiteY7" fmla="*/ 986263 h 2190750"/>
                <a:gd name="connsiteX8" fmla="*/ 31272 w 1495425"/>
                <a:gd name="connsiteY8" fmla="*/ 1053890 h 2190750"/>
                <a:gd name="connsiteX9" fmla="*/ 299877 w 1495425"/>
                <a:gd name="connsiteY9" fmla="*/ 1476800 h 2190750"/>
                <a:gd name="connsiteX10" fmla="*/ 385602 w 1495425"/>
                <a:gd name="connsiteY10" fmla="*/ 1559668 h 2190750"/>
                <a:gd name="connsiteX11" fmla="*/ 406557 w 1495425"/>
                <a:gd name="connsiteY11" fmla="*/ 1607293 h 2190750"/>
                <a:gd name="connsiteX12" fmla="*/ 415129 w 1495425"/>
                <a:gd name="connsiteY12" fmla="*/ 2129263 h 2190750"/>
                <a:gd name="connsiteX13" fmla="*/ 469422 w 1495425"/>
                <a:gd name="connsiteY13" fmla="*/ 2179745 h 2190750"/>
                <a:gd name="connsiteX14" fmla="*/ 1221897 w 1495425"/>
                <a:gd name="connsiteY14" fmla="*/ 2181650 h 2190750"/>
                <a:gd name="connsiteX15" fmla="*/ 1268569 w 1495425"/>
                <a:gd name="connsiteY15" fmla="*/ 2134978 h 2190750"/>
                <a:gd name="connsiteX16" fmla="*/ 1259997 w 1495425"/>
                <a:gd name="connsiteY16" fmla="*/ 1587290 h 2190750"/>
                <a:gd name="connsiteX17" fmla="*/ 1290477 w 1495425"/>
                <a:gd name="connsiteY17" fmla="*/ 1532998 h 2190750"/>
                <a:gd name="connsiteX18" fmla="*/ 1466689 w 1495425"/>
                <a:gd name="connsiteY18" fmla="*/ 1302493 h 2190750"/>
                <a:gd name="connsiteX19" fmla="*/ 1481929 w 1495425"/>
                <a:gd name="connsiteY19" fmla="*/ 1219625 h 2190750"/>
                <a:gd name="connsiteX20" fmla="*/ 1478119 w 1495425"/>
                <a:gd name="connsiteY20" fmla="*/ 139490 h 2190750"/>
                <a:gd name="connsiteX21" fmla="*/ 1416207 w 1495425"/>
                <a:gd name="connsiteY21" fmla="*/ 34715 h 2190750"/>
                <a:gd name="connsiteX22" fmla="*/ 1286667 w 1495425"/>
                <a:gd name="connsiteY22" fmla="*/ 31858 h 2190750"/>
                <a:gd name="connsiteX23" fmla="*/ 1244757 w 1495425"/>
                <a:gd name="connsiteY23" fmla="*/ 77578 h 219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95425" h="2190750">
                  <a:moveTo>
                    <a:pt x="623727" y="1020553"/>
                  </a:moveTo>
                  <a:cubicBezTo>
                    <a:pt x="636109" y="1008170"/>
                    <a:pt x="651349" y="1001503"/>
                    <a:pt x="668494" y="997693"/>
                  </a:cubicBezTo>
                  <a:cubicBezTo>
                    <a:pt x="700879" y="991025"/>
                    <a:pt x="731359" y="979595"/>
                    <a:pt x="758029" y="961498"/>
                  </a:cubicBezTo>
                  <a:cubicBezTo>
                    <a:pt x="834229" y="910063"/>
                    <a:pt x="859947" y="788143"/>
                    <a:pt x="862804" y="694798"/>
                  </a:cubicBezTo>
                  <a:cubicBezTo>
                    <a:pt x="863757" y="678605"/>
                    <a:pt x="321784" y="616693"/>
                    <a:pt x="237012" y="612883"/>
                  </a:cubicBezTo>
                  <a:cubicBezTo>
                    <a:pt x="166527" y="609073"/>
                    <a:pt x="98899" y="643363"/>
                    <a:pt x="77944" y="709085"/>
                  </a:cubicBezTo>
                  <a:cubicBezTo>
                    <a:pt x="65562" y="749090"/>
                    <a:pt x="55084" y="789095"/>
                    <a:pt x="42702" y="829100"/>
                  </a:cubicBezTo>
                  <a:cubicBezTo>
                    <a:pt x="34129" y="858628"/>
                    <a:pt x="22699" y="937685"/>
                    <a:pt x="15079" y="986263"/>
                  </a:cubicBezTo>
                  <a:cubicBezTo>
                    <a:pt x="12222" y="1010075"/>
                    <a:pt x="16984" y="1033888"/>
                    <a:pt x="31272" y="1053890"/>
                  </a:cubicBezTo>
                  <a:cubicBezTo>
                    <a:pt x="89374" y="1138663"/>
                    <a:pt x="240822" y="1380598"/>
                    <a:pt x="299877" y="1476800"/>
                  </a:cubicBezTo>
                  <a:cubicBezTo>
                    <a:pt x="311307" y="1495850"/>
                    <a:pt x="365599" y="1547285"/>
                    <a:pt x="385602" y="1559668"/>
                  </a:cubicBezTo>
                  <a:cubicBezTo>
                    <a:pt x="396079" y="1566335"/>
                    <a:pt x="406557" y="1587290"/>
                    <a:pt x="406557" y="1607293"/>
                  </a:cubicBezTo>
                  <a:cubicBezTo>
                    <a:pt x="401794" y="1778743"/>
                    <a:pt x="407509" y="1956860"/>
                    <a:pt x="415129" y="2129263"/>
                  </a:cubicBezTo>
                  <a:cubicBezTo>
                    <a:pt x="417034" y="2170220"/>
                    <a:pt x="425607" y="2179745"/>
                    <a:pt x="469422" y="2179745"/>
                  </a:cubicBezTo>
                  <a:cubicBezTo>
                    <a:pt x="717072" y="2177840"/>
                    <a:pt x="974247" y="2183555"/>
                    <a:pt x="1221897" y="2181650"/>
                  </a:cubicBezTo>
                  <a:cubicBezTo>
                    <a:pt x="1263807" y="2181650"/>
                    <a:pt x="1268569" y="2175935"/>
                    <a:pt x="1268569" y="2134978"/>
                  </a:cubicBezTo>
                  <a:cubicBezTo>
                    <a:pt x="1266664" y="1954955"/>
                    <a:pt x="1258092" y="1768265"/>
                    <a:pt x="1259997" y="1587290"/>
                  </a:cubicBezTo>
                  <a:cubicBezTo>
                    <a:pt x="1259997" y="1561573"/>
                    <a:pt x="1268569" y="1547285"/>
                    <a:pt x="1290477" y="1532998"/>
                  </a:cubicBezTo>
                  <a:cubicBezTo>
                    <a:pt x="1378107" y="1473943"/>
                    <a:pt x="1434304" y="1403458"/>
                    <a:pt x="1466689" y="1302493"/>
                  </a:cubicBezTo>
                  <a:cubicBezTo>
                    <a:pt x="1475262" y="1274870"/>
                    <a:pt x="1480977" y="1248200"/>
                    <a:pt x="1481929" y="1219625"/>
                  </a:cubicBezTo>
                  <a:cubicBezTo>
                    <a:pt x="1490502" y="968165"/>
                    <a:pt x="1478119" y="139490"/>
                    <a:pt x="1478119" y="139490"/>
                  </a:cubicBezTo>
                  <a:cubicBezTo>
                    <a:pt x="1478119" y="90913"/>
                    <a:pt x="1455259" y="54718"/>
                    <a:pt x="1416207" y="34715"/>
                  </a:cubicBezTo>
                  <a:cubicBezTo>
                    <a:pt x="1379059" y="14713"/>
                    <a:pt x="1323814" y="2330"/>
                    <a:pt x="1286667" y="31858"/>
                  </a:cubicBezTo>
                  <a:cubicBezTo>
                    <a:pt x="1273332" y="42335"/>
                    <a:pt x="1263807" y="50908"/>
                    <a:pt x="1244757" y="77578"/>
                  </a:cubicBezTo>
                </a:path>
              </a:pathLst>
            </a:custGeom>
            <a:noFill/>
            <a:ln w="19050" cap="rnd">
              <a:solidFill>
                <a:srgbClr val="FBA200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9FFAE65-03DB-3613-6FC6-06587C32CA58}"/>
                </a:ext>
              </a:extLst>
            </p:cNvPr>
            <p:cNvSpPr/>
            <p:nvPr/>
          </p:nvSpPr>
          <p:spPr>
            <a:xfrm>
              <a:off x="5738813" y="2238693"/>
              <a:ext cx="333375" cy="923925"/>
            </a:xfrm>
            <a:custGeom>
              <a:avLst/>
              <a:gdLst>
                <a:gd name="connsiteX0" fmla="*/ 321945 w 333375"/>
                <a:gd name="connsiteY0" fmla="*/ 102551 h 923925"/>
                <a:gd name="connsiteX1" fmla="*/ 278130 w 333375"/>
                <a:gd name="connsiteY1" fmla="*/ 61594 h 923925"/>
                <a:gd name="connsiteX2" fmla="*/ 112395 w 333375"/>
                <a:gd name="connsiteY2" fmla="*/ 24446 h 923925"/>
                <a:gd name="connsiteX3" fmla="*/ 14288 w 333375"/>
                <a:gd name="connsiteY3" fmla="*/ 168274 h 923925"/>
                <a:gd name="connsiteX4" fmla="*/ 14288 w 333375"/>
                <a:gd name="connsiteY4" fmla="*/ 917891 h 92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375" h="923925">
                  <a:moveTo>
                    <a:pt x="321945" y="102551"/>
                  </a:moveTo>
                  <a:cubicBezTo>
                    <a:pt x="309563" y="87311"/>
                    <a:pt x="290513" y="73976"/>
                    <a:pt x="278130" y="61594"/>
                  </a:cubicBezTo>
                  <a:cubicBezTo>
                    <a:pt x="236220" y="18731"/>
                    <a:pt x="164783" y="1586"/>
                    <a:pt x="112395" y="24446"/>
                  </a:cubicBezTo>
                  <a:cubicBezTo>
                    <a:pt x="50482" y="50164"/>
                    <a:pt x="14288" y="102551"/>
                    <a:pt x="14288" y="168274"/>
                  </a:cubicBezTo>
                  <a:cubicBezTo>
                    <a:pt x="14288" y="470216"/>
                    <a:pt x="14288" y="615949"/>
                    <a:pt x="14288" y="917891"/>
                  </a:cubicBezTo>
                </a:path>
              </a:pathLst>
            </a:custGeom>
            <a:noFill/>
            <a:ln w="19050" cap="rnd">
              <a:solidFill>
                <a:srgbClr val="FBA200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4D3A413-E3A6-B841-19A8-2903704B9F26}"/>
                </a:ext>
              </a:extLst>
            </p:cNvPr>
            <p:cNvSpPr/>
            <p:nvPr/>
          </p:nvSpPr>
          <p:spPr>
            <a:xfrm>
              <a:off x="6053138" y="2140069"/>
              <a:ext cx="342900" cy="1009650"/>
            </a:xfrm>
            <a:custGeom>
              <a:avLst/>
              <a:gdLst>
                <a:gd name="connsiteX0" fmla="*/ 337185 w 342900"/>
                <a:gd name="connsiteY0" fmla="*/ 997466 h 1009650"/>
                <a:gd name="connsiteX1" fmla="*/ 325755 w 342900"/>
                <a:gd name="connsiteY1" fmla="*/ 146883 h 1009650"/>
                <a:gd name="connsiteX2" fmla="*/ 183833 w 342900"/>
                <a:gd name="connsiteY2" fmla="*/ 14486 h 1009650"/>
                <a:gd name="connsiteX3" fmla="*/ 14288 w 342900"/>
                <a:gd name="connsiteY3" fmla="*/ 135453 h 1009650"/>
                <a:gd name="connsiteX4" fmla="*/ 14288 w 342900"/>
                <a:gd name="connsiteY4" fmla="*/ 996514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900" h="1009650">
                  <a:moveTo>
                    <a:pt x="337185" y="997466"/>
                  </a:moveTo>
                  <a:cubicBezTo>
                    <a:pt x="337185" y="770771"/>
                    <a:pt x="328613" y="167838"/>
                    <a:pt x="325755" y="146883"/>
                  </a:cubicBezTo>
                  <a:cubicBezTo>
                    <a:pt x="317183" y="70683"/>
                    <a:pt x="249555" y="18296"/>
                    <a:pt x="183833" y="14486"/>
                  </a:cubicBezTo>
                  <a:cubicBezTo>
                    <a:pt x="101917" y="10676"/>
                    <a:pt x="24765" y="62111"/>
                    <a:pt x="14288" y="135453"/>
                  </a:cubicBezTo>
                  <a:cubicBezTo>
                    <a:pt x="14288" y="137358"/>
                    <a:pt x="14288" y="751721"/>
                    <a:pt x="14288" y="996514"/>
                  </a:cubicBezTo>
                </a:path>
              </a:pathLst>
            </a:custGeom>
            <a:noFill/>
            <a:ln w="19050" cap="rnd">
              <a:solidFill>
                <a:srgbClr val="FBA200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268EF3-2043-68F0-9BBC-33D100B878F1}"/>
                </a:ext>
              </a:extLst>
            </p:cNvPr>
            <p:cNvSpPr/>
            <p:nvPr/>
          </p:nvSpPr>
          <p:spPr>
            <a:xfrm>
              <a:off x="6376035" y="2281520"/>
              <a:ext cx="342900" cy="876300"/>
            </a:xfrm>
            <a:custGeom>
              <a:avLst/>
              <a:gdLst>
                <a:gd name="connsiteX0" fmla="*/ 14288 w 342900"/>
                <a:gd name="connsiteY0" fmla="*/ 97824 h 876300"/>
                <a:gd name="connsiteX1" fmla="*/ 64770 w 342900"/>
                <a:gd name="connsiteY1" fmla="*/ 53057 h 876300"/>
                <a:gd name="connsiteX2" fmla="*/ 227648 w 342900"/>
                <a:gd name="connsiteY2" fmla="*/ 27339 h 876300"/>
                <a:gd name="connsiteX3" fmla="*/ 329565 w 342900"/>
                <a:gd name="connsiteY3" fmla="*/ 176882 h 876300"/>
                <a:gd name="connsiteX4" fmla="*/ 329565 w 342900"/>
                <a:gd name="connsiteY4" fmla="*/ 274989 h 876300"/>
                <a:gd name="connsiteX5" fmla="*/ 337185 w 342900"/>
                <a:gd name="connsiteY5" fmla="*/ 862682 h 87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900" h="876300">
                  <a:moveTo>
                    <a:pt x="14288" y="97824"/>
                  </a:moveTo>
                  <a:cubicBezTo>
                    <a:pt x="38100" y="74012"/>
                    <a:pt x="52388" y="65439"/>
                    <a:pt x="64770" y="53057"/>
                  </a:cubicBezTo>
                  <a:cubicBezTo>
                    <a:pt x="111443" y="9242"/>
                    <a:pt x="167640" y="5432"/>
                    <a:pt x="227648" y="27339"/>
                  </a:cubicBezTo>
                  <a:cubicBezTo>
                    <a:pt x="298132" y="54009"/>
                    <a:pt x="329565" y="111159"/>
                    <a:pt x="329565" y="176882"/>
                  </a:cubicBezTo>
                  <a:cubicBezTo>
                    <a:pt x="329565" y="209267"/>
                    <a:pt x="329565" y="242604"/>
                    <a:pt x="329565" y="274989"/>
                  </a:cubicBezTo>
                  <a:cubicBezTo>
                    <a:pt x="329565" y="283562"/>
                    <a:pt x="337185" y="731237"/>
                    <a:pt x="337185" y="862682"/>
                  </a:cubicBezTo>
                </a:path>
              </a:pathLst>
            </a:custGeom>
            <a:noFill/>
            <a:ln w="19050" cap="rnd">
              <a:solidFill>
                <a:srgbClr val="FBA200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53" name="Rectangle 3">
            <a:extLst>
              <a:ext uri="{FF2B5EF4-FFF2-40B4-BE49-F238E27FC236}">
                <a16:creationId xmlns:a16="http://schemas.microsoft.com/office/drawing/2014/main" id="{5D34C688-DFB5-07CB-78B5-E19D9D5695AF}"/>
              </a:ext>
            </a:extLst>
          </p:cNvPr>
          <p:cNvSpPr/>
          <p:nvPr/>
        </p:nvSpPr>
        <p:spPr>
          <a:xfrm>
            <a:off x="6243175" y="3422197"/>
            <a:ext cx="2507688" cy="472852"/>
          </a:xfrm>
          <a:prstGeom prst="rect">
            <a:avLst/>
          </a:prstGeom>
          <a:solidFill>
            <a:srgbClr val="90C221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bliqueTopLeft">
              <a:rot lat="0" lon="0" rev="0"/>
            </a:camera>
            <a:lightRig rig="balanced" dir="t"/>
          </a:scene3d>
          <a:sp3d extrusionH="889000" prstMaterial="matte">
            <a:extrusionClr>
              <a:srgbClr val="90C221"/>
            </a:extrusionClr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E400ECB5-E581-FDD8-C5BC-8C907097A7A2}"/>
              </a:ext>
            </a:extLst>
          </p:cNvPr>
          <p:cNvSpPr/>
          <p:nvPr/>
        </p:nvSpPr>
        <p:spPr>
          <a:xfrm>
            <a:off x="8750862" y="2943498"/>
            <a:ext cx="2507688" cy="472852"/>
          </a:xfrm>
          <a:prstGeom prst="rect">
            <a:avLst/>
          </a:prstGeom>
          <a:solidFill>
            <a:srgbClr val="FBA200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bliqueTopLeft">
              <a:rot lat="0" lon="0" rev="0"/>
            </a:camera>
            <a:lightRig rig="balanced" dir="t"/>
          </a:scene3d>
          <a:sp3d extrusionH="889000" prstMaterial="matte">
            <a:extrusionClr>
              <a:srgbClr val="FBA200"/>
            </a:extrusionClr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F33CBF29-3F90-766F-6C34-B02DF8C40928}"/>
              </a:ext>
            </a:extLst>
          </p:cNvPr>
          <p:cNvSpPr/>
          <p:nvPr/>
        </p:nvSpPr>
        <p:spPr>
          <a:xfrm>
            <a:off x="1238250" y="4383092"/>
            <a:ext cx="2507688" cy="472852"/>
          </a:xfrm>
          <a:prstGeom prst="rect">
            <a:avLst/>
          </a:prstGeom>
          <a:solidFill>
            <a:srgbClr val="0680C3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bliqueTopLeft">
              <a:rot lat="0" lon="0" rev="0"/>
            </a:camera>
            <a:lightRig rig="balanced" dir="t"/>
          </a:scene3d>
          <a:sp3d extrusionH="889000" prstMaterial="matte">
            <a:extrusionClr>
              <a:srgbClr val="0680C3"/>
            </a:extrusionClr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6" name="Rectangle 3">
            <a:extLst>
              <a:ext uri="{FF2B5EF4-FFF2-40B4-BE49-F238E27FC236}">
                <a16:creationId xmlns:a16="http://schemas.microsoft.com/office/drawing/2014/main" id="{C08470AF-74C5-B412-43AD-F8694FAF9EAE}"/>
              </a:ext>
            </a:extLst>
          </p:cNvPr>
          <p:cNvSpPr/>
          <p:nvPr/>
        </p:nvSpPr>
        <p:spPr>
          <a:xfrm>
            <a:off x="3735487" y="3900896"/>
            <a:ext cx="2507688" cy="472852"/>
          </a:xfrm>
          <a:prstGeom prst="rect">
            <a:avLst/>
          </a:prstGeom>
          <a:solidFill>
            <a:srgbClr val="07A398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bliqueTopLeft">
              <a:rot lat="0" lon="0" rev="0"/>
            </a:camera>
            <a:lightRig rig="balanced" dir="t"/>
          </a:scene3d>
          <a:sp3d extrusionH="889000" prstMaterial="matte">
            <a:extrusionClr>
              <a:srgbClr val="07A398"/>
            </a:extrusionClr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D06A58C-BCC9-1B25-19E3-A188C1BD99F9}"/>
              </a:ext>
            </a:extLst>
          </p:cNvPr>
          <p:cNvSpPr txBox="1"/>
          <p:nvPr/>
        </p:nvSpPr>
        <p:spPr>
          <a:xfrm>
            <a:off x="1128629" y="4959792"/>
            <a:ext cx="26225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MOFA is not available in India. Too much dependency on foreign vendors.</a:t>
            </a:r>
            <a:endParaRPr lang="en-IN" sz="20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3C4861A-4FFB-4309-4570-3CF69D8C6669}"/>
              </a:ext>
            </a:extLst>
          </p:cNvPr>
          <p:cNvSpPr txBox="1"/>
          <p:nvPr/>
        </p:nvSpPr>
        <p:spPr>
          <a:xfrm>
            <a:off x="3883321" y="4422211"/>
            <a:ext cx="24091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Electronic Fuze is very expensive thus Army prefers mechanical</a:t>
            </a:r>
            <a:endParaRPr lang="en-IN" sz="20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053656B-8FC2-750D-DFF6-8D8ABA807283}"/>
              </a:ext>
            </a:extLst>
          </p:cNvPr>
          <p:cNvSpPr txBox="1"/>
          <p:nvPr/>
        </p:nvSpPr>
        <p:spPr>
          <a:xfrm>
            <a:off x="6298189" y="3993496"/>
            <a:ext cx="26225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Technology Moat-</a:t>
            </a:r>
          </a:p>
          <a:p>
            <a:pPr marL="457200" indent="-457200">
              <a:buAutoNum type="alphaLcPeriod"/>
            </a:pPr>
            <a:r>
              <a:rPr lang="en-US" sz="2000" dirty="0"/>
              <a:t>0 or 1 Product</a:t>
            </a:r>
          </a:p>
          <a:p>
            <a:pPr marL="457200" indent="-457200">
              <a:buAutoNum type="alphaLcPeriod"/>
            </a:pPr>
            <a:r>
              <a:rPr lang="en-US" sz="2000" dirty="0"/>
              <a:t>Trial Rigs Unavailability</a:t>
            </a:r>
          </a:p>
          <a:p>
            <a:pPr marL="457200" indent="-457200">
              <a:buAutoNum type="alphaLcPeriod"/>
            </a:pPr>
            <a:r>
              <a:rPr lang="en-US" sz="2000" dirty="0"/>
              <a:t>Cross Usability issues</a:t>
            </a:r>
            <a:endParaRPr lang="en-IN" sz="20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FED6220-D305-99E6-D45A-F08624D63272}"/>
              </a:ext>
            </a:extLst>
          </p:cNvPr>
          <p:cNvSpPr txBox="1"/>
          <p:nvPr/>
        </p:nvSpPr>
        <p:spPr>
          <a:xfrm>
            <a:off x="8838968" y="3514797"/>
            <a:ext cx="26225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Expired and archived tender research difficulty</a:t>
            </a:r>
            <a:endParaRPr lang="en-IN" sz="20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4A084B9-1ED1-5BB4-0854-0699B1484417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7" name="Graphic 66" descr="Lightbulb with solid fill">
            <a:extLst>
              <a:ext uri="{FF2B5EF4-FFF2-40B4-BE49-F238E27FC236}">
                <a16:creationId xmlns:a16="http://schemas.microsoft.com/office/drawing/2014/main" id="{B90A7A1C-5495-E554-2A9E-337E1EC65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BB652BD0-5252-C7F5-F4DA-0162439B741C}"/>
              </a:ext>
            </a:extLst>
          </p:cNvPr>
          <p:cNvSpPr txBox="1"/>
          <p:nvPr/>
        </p:nvSpPr>
        <p:spPr>
          <a:xfrm>
            <a:off x="11695975" y="6122023"/>
            <a:ext cx="49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4343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7E5D5-659F-07A0-7816-562134444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290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|</a:t>
            </a:r>
            <a:r>
              <a:rPr lang="en-US" sz="3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32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0601EC-50A3-A6AC-CB81-5D24DC9FAE44}"/>
              </a:ext>
            </a:extLst>
          </p:cNvPr>
          <p:cNvSpPr/>
          <p:nvPr/>
        </p:nvSpPr>
        <p:spPr>
          <a:xfrm>
            <a:off x="3889736" y="2620461"/>
            <a:ext cx="1223565" cy="349133"/>
          </a:xfrm>
          <a:prstGeom prst="rect">
            <a:avLst/>
          </a:prstGeom>
          <a:solidFill>
            <a:srgbClr val="F7A60B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159B15-1CE2-8991-F5D7-DE0DD616DD12}"/>
              </a:ext>
            </a:extLst>
          </p:cNvPr>
          <p:cNvSpPr/>
          <p:nvPr/>
        </p:nvSpPr>
        <p:spPr>
          <a:xfrm>
            <a:off x="3889736" y="3057699"/>
            <a:ext cx="1223565" cy="349133"/>
          </a:xfrm>
          <a:prstGeom prst="rect">
            <a:avLst/>
          </a:prstGeom>
          <a:solidFill>
            <a:srgbClr val="FDD247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627F8F-07E7-1BA2-6E59-0690A3181547}"/>
              </a:ext>
            </a:extLst>
          </p:cNvPr>
          <p:cNvSpPr/>
          <p:nvPr/>
        </p:nvSpPr>
        <p:spPr>
          <a:xfrm>
            <a:off x="3889736" y="3494937"/>
            <a:ext cx="1223565" cy="349133"/>
          </a:xfrm>
          <a:prstGeom prst="rect">
            <a:avLst/>
          </a:prstGeom>
          <a:solidFill>
            <a:srgbClr val="62C1C5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6075DB-6669-26FF-6DA2-DA64F6B9FE32}"/>
              </a:ext>
            </a:extLst>
          </p:cNvPr>
          <p:cNvSpPr/>
          <p:nvPr/>
        </p:nvSpPr>
        <p:spPr>
          <a:xfrm>
            <a:off x="3889736" y="3932176"/>
            <a:ext cx="1223565" cy="349133"/>
          </a:xfrm>
          <a:prstGeom prst="rect">
            <a:avLst/>
          </a:prstGeom>
          <a:solidFill>
            <a:srgbClr val="B1D9C7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6C516-57D5-26E8-DA4D-C5BB2341790C}"/>
              </a:ext>
            </a:extLst>
          </p:cNvPr>
          <p:cNvSpPr/>
          <p:nvPr/>
        </p:nvSpPr>
        <p:spPr>
          <a:xfrm>
            <a:off x="3889736" y="4364594"/>
            <a:ext cx="1223565" cy="34913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675F123-4217-813D-79FA-409AE826B07D}"/>
              </a:ext>
            </a:extLst>
          </p:cNvPr>
          <p:cNvSpPr/>
          <p:nvPr/>
        </p:nvSpPr>
        <p:spPr>
          <a:xfrm>
            <a:off x="561246" y="5409054"/>
            <a:ext cx="4584240" cy="448251"/>
          </a:xfrm>
          <a:prstGeom prst="ellipse">
            <a:avLst/>
          </a:prstGeom>
          <a:solidFill>
            <a:srgbClr val="000000">
              <a:lumMod val="75000"/>
              <a:lumOff val="25000"/>
              <a:alpha val="58000"/>
            </a:srgbClr>
          </a:solidFill>
          <a:ln w="12700" cap="flat" cmpd="sng" algn="ctr">
            <a:noFill/>
            <a:prstDash val="solid"/>
            <a:miter lim="800000"/>
          </a:ln>
          <a:effectLst>
            <a:softEdge rad="127000"/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2" name="Rounded Rectangle 71">
            <a:extLst>
              <a:ext uri="{FF2B5EF4-FFF2-40B4-BE49-F238E27FC236}">
                <a16:creationId xmlns:a16="http://schemas.microsoft.com/office/drawing/2014/main" id="{B170925A-92C3-D6AC-88AB-22562D4E2887}"/>
              </a:ext>
            </a:extLst>
          </p:cNvPr>
          <p:cNvSpPr/>
          <p:nvPr/>
        </p:nvSpPr>
        <p:spPr>
          <a:xfrm flipH="1">
            <a:off x="2621410" y="3595526"/>
            <a:ext cx="325687" cy="2060014"/>
          </a:xfrm>
          <a:prstGeom prst="roundRect">
            <a:avLst>
              <a:gd name="adj" fmla="val 19438"/>
            </a:avLst>
          </a:prstGeom>
          <a:solidFill>
            <a:srgbClr val="2C2F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3" name="Rounded Rectangle 41">
            <a:extLst>
              <a:ext uri="{FF2B5EF4-FFF2-40B4-BE49-F238E27FC236}">
                <a16:creationId xmlns:a16="http://schemas.microsoft.com/office/drawing/2014/main" id="{C010965E-5F08-1D96-1160-412B30921E43}"/>
              </a:ext>
            </a:extLst>
          </p:cNvPr>
          <p:cNvSpPr/>
          <p:nvPr/>
        </p:nvSpPr>
        <p:spPr>
          <a:xfrm rot="19800000" flipH="1">
            <a:off x="3349550" y="3671025"/>
            <a:ext cx="325687" cy="2060014"/>
          </a:xfrm>
          <a:prstGeom prst="roundRect">
            <a:avLst>
              <a:gd name="adj" fmla="val 19438"/>
            </a:avLst>
          </a:prstGeom>
          <a:solidFill>
            <a:srgbClr val="2C2F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4" name="Rounded Rectangle 2">
            <a:extLst>
              <a:ext uri="{FF2B5EF4-FFF2-40B4-BE49-F238E27FC236}">
                <a16:creationId xmlns:a16="http://schemas.microsoft.com/office/drawing/2014/main" id="{39836824-F806-FAE0-9DF3-8B379CD9876A}"/>
              </a:ext>
            </a:extLst>
          </p:cNvPr>
          <p:cNvSpPr/>
          <p:nvPr/>
        </p:nvSpPr>
        <p:spPr>
          <a:xfrm rot="1800000">
            <a:off x="1893270" y="3670225"/>
            <a:ext cx="325687" cy="2060014"/>
          </a:xfrm>
          <a:prstGeom prst="roundRect">
            <a:avLst>
              <a:gd name="adj" fmla="val 19438"/>
            </a:avLst>
          </a:prstGeom>
          <a:solidFill>
            <a:srgbClr val="2C2F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AD37CEA-749F-9D0B-E098-997F67B8F183}"/>
              </a:ext>
            </a:extLst>
          </p:cNvPr>
          <p:cNvSpPr/>
          <p:nvPr/>
        </p:nvSpPr>
        <p:spPr>
          <a:xfrm>
            <a:off x="1261857" y="2184367"/>
            <a:ext cx="3012607" cy="3012607"/>
          </a:xfrm>
          <a:prstGeom prst="ellipse">
            <a:avLst/>
          </a:prstGeom>
          <a:solidFill>
            <a:sysClr val="window" lastClr="FFFFFF"/>
          </a:solidFill>
          <a:ln w="139700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6AA2105-C68D-4162-B786-ACE14F13B73E}"/>
              </a:ext>
            </a:extLst>
          </p:cNvPr>
          <p:cNvSpPr/>
          <p:nvPr/>
        </p:nvSpPr>
        <p:spPr>
          <a:xfrm>
            <a:off x="1597119" y="2519629"/>
            <a:ext cx="2342083" cy="2342082"/>
          </a:xfrm>
          <a:prstGeom prst="ellipse">
            <a:avLst/>
          </a:prstGeom>
          <a:solidFill>
            <a:sysClr val="window" lastClr="FFFFFF"/>
          </a:solidFill>
          <a:ln w="139700" cap="flat" cmpd="sng" algn="ctr">
            <a:solidFill>
              <a:srgbClr val="B1D9C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42E1BB6-80CD-E555-0136-33391231F1D1}"/>
              </a:ext>
            </a:extLst>
          </p:cNvPr>
          <p:cNvSpPr/>
          <p:nvPr/>
        </p:nvSpPr>
        <p:spPr>
          <a:xfrm>
            <a:off x="1914093" y="2836603"/>
            <a:ext cx="1708136" cy="1708136"/>
          </a:xfrm>
          <a:prstGeom prst="ellipse">
            <a:avLst/>
          </a:prstGeom>
          <a:solidFill>
            <a:sysClr val="window" lastClr="FFFFFF"/>
          </a:solidFill>
          <a:ln w="139700" cap="flat" cmpd="sng" algn="ctr">
            <a:solidFill>
              <a:srgbClr val="62C1C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AB000D-DC51-9F3D-3913-6E2F6310178E}"/>
              </a:ext>
            </a:extLst>
          </p:cNvPr>
          <p:cNvSpPr/>
          <p:nvPr/>
        </p:nvSpPr>
        <p:spPr>
          <a:xfrm>
            <a:off x="2226577" y="3149087"/>
            <a:ext cx="1083168" cy="1083167"/>
          </a:xfrm>
          <a:prstGeom prst="ellipse">
            <a:avLst/>
          </a:prstGeom>
          <a:solidFill>
            <a:sysClr val="window" lastClr="FFFFFF"/>
          </a:solidFill>
          <a:ln w="139700" cap="flat" cmpd="sng" algn="ctr">
            <a:solidFill>
              <a:srgbClr val="FDD2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7DC2F62-9E71-EE10-BDA8-959CE57353A2}"/>
              </a:ext>
            </a:extLst>
          </p:cNvPr>
          <p:cNvSpPr/>
          <p:nvPr/>
        </p:nvSpPr>
        <p:spPr>
          <a:xfrm>
            <a:off x="2450981" y="3373491"/>
            <a:ext cx="634359" cy="634359"/>
          </a:xfrm>
          <a:prstGeom prst="ellipse">
            <a:avLst/>
          </a:prstGeom>
          <a:solidFill>
            <a:srgbClr val="F7A60B"/>
          </a:solidFill>
          <a:ln w="139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0" name="Trapezoid 44">
            <a:extLst>
              <a:ext uri="{FF2B5EF4-FFF2-40B4-BE49-F238E27FC236}">
                <a16:creationId xmlns:a16="http://schemas.microsoft.com/office/drawing/2014/main" id="{2929DE35-19EF-1181-C540-43F02BC77984}"/>
              </a:ext>
            </a:extLst>
          </p:cNvPr>
          <p:cNvSpPr/>
          <p:nvPr/>
        </p:nvSpPr>
        <p:spPr>
          <a:xfrm rot="16200000">
            <a:off x="5095273" y="2416968"/>
            <a:ext cx="996986" cy="983790"/>
          </a:xfrm>
          <a:custGeom>
            <a:avLst/>
            <a:gdLst>
              <a:gd name="connsiteX0" fmla="*/ 0 w 722376"/>
              <a:gd name="connsiteY0" fmla="*/ 980713 h 980713"/>
              <a:gd name="connsiteX1" fmla="*/ 180594 w 722376"/>
              <a:gd name="connsiteY1" fmla="*/ 0 h 980713"/>
              <a:gd name="connsiteX2" fmla="*/ 541782 w 722376"/>
              <a:gd name="connsiteY2" fmla="*/ 0 h 980713"/>
              <a:gd name="connsiteX3" fmla="*/ 722376 w 722376"/>
              <a:gd name="connsiteY3" fmla="*/ 980713 h 980713"/>
              <a:gd name="connsiteX4" fmla="*/ 0 w 722376"/>
              <a:gd name="connsiteY4" fmla="*/ 980713 h 980713"/>
              <a:gd name="connsiteX0" fmla="*/ 284304 w 1006680"/>
              <a:gd name="connsiteY0" fmla="*/ 983789 h 983789"/>
              <a:gd name="connsiteX1" fmla="*/ 0 w 1006680"/>
              <a:gd name="connsiteY1" fmla="*/ 0 h 983789"/>
              <a:gd name="connsiteX2" fmla="*/ 826086 w 1006680"/>
              <a:gd name="connsiteY2" fmla="*/ 3076 h 983789"/>
              <a:gd name="connsiteX3" fmla="*/ 1006680 w 1006680"/>
              <a:gd name="connsiteY3" fmla="*/ 983789 h 983789"/>
              <a:gd name="connsiteX4" fmla="*/ 284304 w 1006680"/>
              <a:gd name="connsiteY4" fmla="*/ 983789 h 983789"/>
              <a:gd name="connsiteX0" fmla="*/ 284304 w 1006680"/>
              <a:gd name="connsiteY0" fmla="*/ 983790 h 983790"/>
              <a:gd name="connsiteX1" fmla="*/ 0 w 1006680"/>
              <a:gd name="connsiteY1" fmla="*/ 1 h 983790"/>
              <a:gd name="connsiteX2" fmla="*/ 348874 w 1006680"/>
              <a:gd name="connsiteY2" fmla="*/ 0 h 983790"/>
              <a:gd name="connsiteX3" fmla="*/ 1006680 w 1006680"/>
              <a:gd name="connsiteY3" fmla="*/ 983790 h 983790"/>
              <a:gd name="connsiteX4" fmla="*/ 284304 w 1006680"/>
              <a:gd name="connsiteY4" fmla="*/ 983790 h 983790"/>
              <a:gd name="connsiteX0" fmla="*/ 253516 w 975892"/>
              <a:gd name="connsiteY0" fmla="*/ 983790 h 983790"/>
              <a:gd name="connsiteX1" fmla="*/ 0 w 975892"/>
              <a:gd name="connsiteY1" fmla="*/ 3079 h 983790"/>
              <a:gd name="connsiteX2" fmla="*/ 318086 w 975892"/>
              <a:gd name="connsiteY2" fmla="*/ 0 h 983790"/>
              <a:gd name="connsiteX3" fmla="*/ 975892 w 975892"/>
              <a:gd name="connsiteY3" fmla="*/ 983790 h 983790"/>
              <a:gd name="connsiteX4" fmla="*/ 253516 w 975892"/>
              <a:gd name="connsiteY4" fmla="*/ 983790 h 983790"/>
              <a:gd name="connsiteX0" fmla="*/ 268910 w 991286"/>
              <a:gd name="connsiteY0" fmla="*/ 983790 h 983790"/>
              <a:gd name="connsiteX1" fmla="*/ 0 w 991286"/>
              <a:gd name="connsiteY1" fmla="*/ 3079 h 983790"/>
              <a:gd name="connsiteX2" fmla="*/ 333480 w 991286"/>
              <a:gd name="connsiteY2" fmla="*/ 0 h 983790"/>
              <a:gd name="connsiteX3" fmla="*/ 991286 w 991286"/>
              <a:gd name="connsiteY3" fmla="*/ 983790 h 983790"/>
              <a:gd name="connsiteX4" fmla="*/ 268910 w 991286"/>
              <a:gd name="connsiteY4" fmla="*/ 983790 h 983790"/>
              <a:gd name="connsiteX0" fmla="*/ 268910 w 991286"/>
              <a:gd name="connsiteY0" fmla="*/ 983790 h 983790"/>
              <a:gd name="connsiteX1" fmla="*/ 0 w 991286"/>
              <a:gd name="connsiteY1" fmla="*/ 3079 h 983790"/>
              <a:gd name="connsiteX2" fmla="*/ 342716 w 991286"/>
              <a:gd name="connsiteY2" fmla="*/ 0 h 983790"/>
              <a:gd name="connsiteX3" fmla="*/ 991286 w 991286"/>
              <a:gd name="connsiteY3" fmla="*/ 983790 h 983790"/>
              <a:gd name="connsiteX4" fmla="*/ 268910 w 991286"/>
              <a:gd name="connsiteY4" fmla="*/ 983790 h 983790"/>
              <a:gd name="connsiteX0" fmla="*/ 271989 w 994365"/>
              <a:gd name="connsiteY0" fmla="*/ 983790 h 983790"/>
              <a:gd name="connsiteX1" fmla="*/ 0 w 994365"/>
              <a:gd name="connsiteY1" fmla="*/ 3079 h 983790"/>
              <a:gd name="connsiteX2" fmla="*/ 345795 w 994365"/>
              <a:gd name="connsiteY2" fmla="*/ 0 h 983790"/>
              <a:gd name="connsiteX3" fmla="*/ 994365 w 994365"/>
              <a:gd name="connsiteY3" fmla="*/ 983790 h 983790"/>
              <a:gd name="connsiteX4" fmla="*/ 271989 w 994365"/>
              <a:gd name="connsiteY4" fmla="*/ 983790 h 983790"/>
              <a:gd name="connsiteX0" fmla="*/ 274610 w 996986"/>
              <a:gd name="connsiteY0" fmla="*/ 983790 h 983790"/>
              <a:gd name="connsiteX1" fmla="*/ 0 w 996986"/>
              <a:gd name="connsiteY1" fmla="*/ 462 h 983790"/>
              <a:gd name="connsiteX2" fmla="*/ 348416 w 996986"/>
              <a:gd name="connsiteY2" fmla="*/ 0 h 983790"/>
              <a:gd name="connsiteX3" fmla="*/ 996986 w 996986"/>
              <a:gd name="connsiteY3" fmla="*/ 983790 h 983790"/>
              <a:gd name="connsiteX4" fmla="*/ 274610 w 996986"/>
              <a:gd name="connsiteY4" fmla="*/ 983790 h 983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986" h="983790">
                <a:moveTo>
                  <a:pt x="274610" y="983790"/>
                </a:moveTo>
                <a:lnTo>
                  <a:pt x="0" y="462"/>
                </a:lnTo>
                <a:lnTo>
                  <a:pt x="348416" y="0"/>
                </a:lnTo>
                <a:lnTo>
                  <a:pt x="996986" y="983790"/>
                </a:lnTo>
                <a:lnTo>
                  <a:pt x="274610" y="983790"/>
                </a:lnTo>
                <a:close/>
              </a:path>
            </a:pathLst>
          </a:custGeom>
          <a:solidFill>
            <a:srgbClr val="FDD247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1" name="Trapezoid 45">
            <a:extLst>
              <a:ext uri="{FF2B5EF4-FFF2-40B4-BE49-F238E27FC236}">
                <a16:creationId xmlns:a16="http://schemas.microsoft.com/office/drawing/2014/main" id="{3B50F0BF-1843-9390-15E1-6D0A5F08A727}"/>
              </a:ext>
            </a:extLst>
          </p:cNvPr>
          <p:cNvSpPr/>
          <p:nvPr/>
        </p:nvSpPr>
        <p:spPr>
          <a:xfrm rot="16200000">
            <a:off x="4862596" y="1745572"/>
            <a:ext cx="1462341" cy="983789"/>
          </a:xfrm>
          <a:custGeom>
            <a:avLst/>
            <a:gdLst>
              <a:gd name="connsiteX0" fmla="*/ 0 w 722376"/>
              <a:gd name="connsiteY0" fmla="*/ 980713 h 980713"/>
              <a:gd name="connsiteX1" fmla="*/ 180594 w 722376"/>
              <a:gd name="connsiteY1" fmla="*/ 0 h 980713"/>
              <a:gd name="connsiteX2" fmla="*/ 541782 w 722376"/>
              <a:gd name="connsiteY2" fmla="*/ 0 h 980713"/>
              <a:gd name="connsiteX3" fmla="*/ 722376 w 722376"/>
              <a:gd name="connsiteY3" fmla="*/ 980713 h 980713"/>
              <a:gd name="connsiteX4" fmla="*/ 0 w 722376"/>
              <a:gd name="connsiteY4" fmla="*/ 980713 h 980713"/>
              <a:gd name="connsiteX0" fmla="*/ 749201 w 1471577"/>
              <a:gd name="connsiteY0" fmla="*/ 983789 h 983789"/>
              <a:gd name="connsiteX1" fmla="*/ 0 w 1471577"/>
              <a:gd name="connsiteY1" fmla="*/ 0 h 983789"/>
              <a:gd name="connsiteX2" fmla="*/ 1290983 w 1471577"/>
              <a:gd name="connsiteY2" fmla="*/ 3076 h 983789"/>
              <a:gd name="connsiteX3" fmla="*/ 1471577 w 1471577"/>
              <a:gd name="connsiteY3" fmla="*/ 983789 h 983789"/>
              <a:gd name="connsiteX4" fmla="*/ 749201 w 1471577"/>
              <a:gd name="connsiteY4" fmla="*/ 983789 h 983789"/>
              <a:gd name="connsiteX0" fmla="*/ 749201 w 1471577"/>
              <a:gd name="connsiteY0" fmla="*/ 986870 h 986870"/>
              <a:gd name="connsiteX1" fmla="*/ 0 w 1471577"/>
              <a:gd name="connsiteY1" fmla="*/ 3081 h 986870"/>
              <a:gd name="connsiteX2" fmla="*/ 336559 w 1471577"/>
              <a:gd name="connsiteY2" fmla="*/ 0 h 986870"/>
              <a:gd name="connsiteX3" fmla="*/ 1471577 w 1471577"/>
              <a:gd name="connsiteY3" fmla="*/ 986870 h 986870"/>
              <a:gd name="connsiteX4" fmla="*/ 749201 w 1471577"/>
              <a:gd name="connsiteY4" fmla="*/ 986870 h 986870"/>
              <a:gd name="connsiteX0" fmla="*/ 749201 w 1471577"/>
              <a:gd name="connsiteY0" fmla="*/ 983789 h 983789"/>
              <a:gd name="connsiteX1" fmla="*/ 0 w 1471577"/>
              <a:gd name="connsiteY1" fmla="*/ 0 h 983789"/>
              <a:gd name="connsiteX2" fmla="*/ 358111 w 1471577"/>
              <a:gd name="connsiteY2" fmla="*/ 0 h 983789"/>
              <a:gd name="connsiteX3" fmla="*/ 1471577 w 1471577"/>
              <a:gd name="connsiteY3" fmla="*/ 983789 h 983789"/>
              <a:gd name="connsiteX4" fmla="*/ 749201 w 1471577"/>
              <a:gd name="connsiteY4" fmla="*/ 983789 h 983789"/>
              <a:gd name="connsiteX0" fmla="*/ 739965 w 1462341"/>
              <a:gd name="connsiteY0" fmla="*/ 983789 h 983789"/>
              <a:gd name="connsiteX1" fmla="*/ 0 w 1462341"/>
              <a:gd name="connsiteY1" fmla="*/ 0 h 983789"/>
              <a:gd name="connsiteX2" fmla="*/ 348875 w 1462341"/>
              <a:gd name="connsiteY2" fmla="*/ 0 h 983789"/>
              <a:gd name="connsiteX3" fmla="*/ 1462341 w 1462341"/>
              <a:gd name="connsiteY3" fmla="*/ 983789 h 983789"/>
              <a:gd name="connsiteX4" fmla="*/ 739965 w 1462341"/>
              <a:gd name="connsiteY4" fmla="*/ 983789 h 983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2341" h="983789">
                <a:moveTo>
                  <a:pt x="739965" y="983789"/>
                </a:moveTo>
                <a:lnTo>
                  <a:pt x="0" y="0"/>
                </a:lnTo>
                <a:lnTo>
                  <a:pt x="348875" y="0"/>
                </a:lnTo>
                <a:lnTo>
                  <a:pt x="1462341" y="983789"/>
                </a:lnTo>
                <a:lnTo>
                  <a:pt x="739965" y="983789"/>
                </a:lnTo>
                <a:close/>
              </a:path>
            </a:pathLst>
          </a:custGeom>
          <a:solidFill>
            <a:srgbClr val="F7A60B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2" name="Trapezoid 46">
            <a:extLst>
              <a:ext uri="{FF2B5EF4-FFF2-40B4-BE49-F238E27FC236}">
                <a16:creationId xmlns:a16="http://schemas.microsoft.com/office/drawing/2014/main" id="{98B915AD-5CD3-921E-EF0D-C8E3A1439BEE}"/>
              </a:ext>
            </a:extLst>
          </p:cNvPr>
          <p:cNvSpPr/>
          <p:nvPr/>
        </p:nvSpPr>
        <p:spPr>
          <a:xfrm rot="16200000">
            <a:off x="5245551" y="3179817"/>
            <a:ext cx="722376" cy="986871"/>
          </a:xfrm>
          <a:custGeom>
            <a:avLst/>
            <a:gdLst>
              <a:gd name="connsiteX0" fmla="*/ 0 w 722376"/>
              <a:gd name="connsiteY0" fmla="*/ 986871 h 986871"/>
              <a:gd name="connsiteX1" fmla="*/ 189833 w 722376"/>
              <a:gd name="connsiteY1" fmla="*/ 0 h 986871"/>
              <a:gd name="connsiteX2" fmla="*/ 532543 w 722376"/>
              <a:gd name="connsiteY2" fmla="*/ 0 h 986871"/>
              <a:gd name="connsiteX3" fmla="*/ 722376 w 722376"/>
              <a:gd name="connsiteY3" fmla="*/ 986871 h 986871"/>
              <a:gd name="connsiteX4" fmla="*/ 0 w 722376"/>
              <a:gd name="connsiteY4" fmla="*/ 986871 h 986871"/>
              <a:gd name="connsiteX0" fmla="*/ 0 w 722376"/>
              <a:gd name="connsiteY0" fmla="*/ 986871 h 986871"/>
              <a:gd name="connsiteX1" fmla="*/ 189833 w 722376"/>
              <a:gd name="connsiteY1" fmla="*/ 0 h 986871"/>
              <a:gd name="connsiteX2" fmla="*/ 535622 w 722376"/>
              <a:gd name="connsiteY2" fmla="*/ 3 h 986871"/>
              <a:gd name="connsiteX3" fmla="*/ 722376 w 722376"/>
              <a:gd name="connsiteY3" fmla="*/ 986871 h 986871"/>
              <a:gd name="connsiteX4" fmla="*/ 0 w 722376"/>
              <a:gd name="connsiteY4" fmla="*/ 986871 h 98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2376" h="986871">
                <a:moveTo>
                  <a:pt x="0" y="986871"/>
                </a:moveTo>
                <a:lnTo>
                  <a:pt x="189833" y="0"/>
                </a:lnTo>
                <a:lnTo>
                  <a:pt x="535622" y="3"/>
                </a:lnTo>
                <a:lnTo>
                  <a:pt x="722376" y="986871"/>
                </a:lnTo>
                <a:lnTo>
                  <a:pt x="0" y="986871"/>
                </a:lnTo>
                <a:close/>
              </a:path>
            </a:pathLst>
          </a:custGeom>
          <a:solidFill>
            <a:srgbClr val="62C1C5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3" name="Trapezoid 47">
            <a:extLst>
              <a:ext uri="{FF2B5EF4-FFF2-40B4-BE49-F238E27FC236}">
                <a16:creationId xmlns:a16="http://schemas.microsoft.com/office/drawing/2014/main" id="{DA8CF42B-7327-A954-514D-8CDAA076F1DC}"/>
              </a:ext>
            </a:extLst>
          </p:cNvPr>
          <p:cNvSpPr/>
          <p:nvPr/>
        </p:nvSpPr>
        <p:spPr>
          <a:xfrm rot="16200000">
            <a:off x="5091086" y="3924671"/>
            <a:ext cx="1000521" cy="1017656"/>
          </a:xfrm>
          <a:custGeom>
            <a:avLst/>
            <a:gdLst>
              <a:gd name="connsiteX0" fmla="*/ 0 w 722376"/>
              <a:gd name="connsiteY0" fmla="*/ 980713 h 980713"/>
              <a:gd name="connsiteX1" fmla="*/ 180594 w 722376"/>
              <a:gd name="connsiteY1" fmla="*/ 0 h 980713"/>
              <a:gd name="connsiteX2" fmla="*/ 541782 w 722376"/>
              <a:gd name="connsiteY2" fmla="*/ 0 h 980713"/>
              <a:gd name="connsiteX3" fmla="*/ 722376 w 722376"/>
              <a:gd name="connsiteY3" fmla="*/ 980713 h 980713"/>
              <a:gd name="connsiteX4" fmla="*/ 0 w 722376"/>
              <a:gd name="connsiteY4" fmla="*/ 980713 h 980713"/>
              <a:gd name="connsiteX0" fmla="*/ 0 w 1000521"/>
              <a:gd name="connsiteY0" fmla="*/ 1017656 h 1017656"/>
              <a:gd name="connsiteX1" fmla="*/ 180594 w 1000521"/>
              <a:gd name="connsiteY1" fmla="*/ 36943 h 1017656"/>
              <a:gd name="connsiteX2" fmla="*/ 1000521 w 1000521"/>
              <a:gd name="connsiteY2" fmla="*/ 0 h 1017656"/>
              <a:gd name="connsiteX3" fmla="*/ 722376 w 1000521"/>
              <a:gd name="connsiteY3" fmla="*/ 1017656 h 1017656"/>
              <a:gd name="connsiteX4" fmla="*/ 0 w 1000521"/>
              <a:gd name="connsiteY4" fmla="*/ 1017656 h 1017656"/>
              <a:gd name="connsiteX0" fmla="*/ 0 w 1000521"/>
              <a:gd name="connsiteY0" fmla="*/ 1017656 h 1017656"/>
              <a:gd name="connsiteX1" fmla="*/ 648570 w 1000521"/>
              <a:gd name="connsiteY1" fmla="*/ 6158 h 1017656"/>
              <a:gd name="connsiteX2" fmla="*/ 1000521 w 1000521"/>
              <a:gd name="connsiteY2" fmla="*/ 0 h 1017656"/>
              <a:gd name="connsiteX3" fmla="*/ 722376 w 1000521"/>
              <a:gd name="connsiteY3" fmla="*/ 1017656 h 1017656"/>
              <a:gd name="connsiteX4" fmla="*/ 0 w 1000521"/>
              <a:gd name="connsiteY4" fmla="*/ 1017656 h 1017656"/>
              <a:gd name="connsiteX0" fmla="*/ 0 w 1000521"/>
              <a:gd name="connsiteY0" fmla="*/ 1017656 h 1017656"/>
              <a:gd name="connsiteX1" fmla="*/ 651648 w 1000521"/>
              <a:gd name="connsiteY1" fmla="*/ 4 h 1017656"/>
              <a:gd name="connsiteX2" fmla="*/ 1000521 w 1000521"/>
              <a:gd name="connsiteY2" fmla="*/ 0 h 1017656"/>
              <a:gd name="connsiteX3" fmla="*/ 722376 w 1000521"/>
              <a:gd name="connsiteY3" fmla="*/ 1017656 h 1017656"/>
              <a:gd name="connsiteX4" fmla="*/ 0 w 1000521"/>
              <a:gd name="connsiteY4" fmla="*/ 1017656 h 1017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521" h="1017656">
                <a:moveTo>
                  <a:pt x="0" y="1017656"/>
                </a:moveTo>
                <a:lnTo>
                  <a:pt x="651648" y="4"/>
                </a:lnTo>
                <a:lnTo>
                  <a:pt x="1000521" y="0"/>
                </a:lnTo>
                <a:lnTo>
                  <a:pt x="722376" y="1017656"/>
                </a:lnTo>
                <a:lnTo>
                  <a:pt x="0" y="1017656"/>
                </a:lnTo>
                <a:close/>
              </a:path>
            </a:pathLst>
          </a:custGeom>
          <a:solidFill>
            <a:srgbClr val="B1D9C7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4" name="Trapezoid 48">
            <a:extLst>
              <a:ext uri="{FF2B5EF4-FFF2-40B4-BE49-F238E27FC236}">
                <a16:creationId xmlns:a16="http://schemas.microsoft.com/office/drawing/2014/main" id="{345552CD-2D4C-2737-AC99-60B1DA924C65}"/>
              </a:ext>
            </a:extLst>
          </p:cNvPr>
          <p:cNvSpPr/>
          <p:nvPr/>
        </p:nvSpPr>
        <p:spPr>
          <a:xfrm rot="16200000">
            <a:off x="4875571" y="4600912"/>
            <a:ext cx="1462339" cy="986869"/>
          </a:xfrm>
          <a:custGeom>
            <a:avLst/>
            <a:gdLst>
              <a:gd name="connsiteX0" fmla="*/ 0 w 722376"/>
              <a:gd name="connsiteY0" fmla="*/ 980713 h 980713"/>
              <a:gd name="connsiteX1" fmla="*/ 180594 w 722376"/>
              <a:gd name="connsiteY1" fmla="*/ 0 h 980713"/>
              <a:gd name="connsiteX2" fmla="*/ 541782 w 722376"/>
              <a:gd name="connsiteY2" fmla="*/ 0 h 980713"/>
              <a:gd name="connsiteX3" fmla="*/ 722376 w 722376"/>
              <a:gd name="connsiteY3" fmla="*/ 980713 h 980713"/>
              <a:gd name="connsiteX4" fmla="*/ 0 w 722376"/>
              <a:gd name="connsiteY4" fmla="*/ 980713 h 980713"/>
              <a:gd name="connsiteX0" fmla="*/ 0 w 1468497"/>
              <a:gd name="connsiteY0" fmla="*/ 986869 h 986869"/>
              <a:gd name="connsiteX1" fmla="*/ 180594 w 1468497"/>
              <a:gd name="connsiteY1" fmla="*/ 6156 h 986869"/>
              <a:gd name="connsiteX2" fmla="*/ 1468497 w 1468497"/>
              <a:gd name="connsiteY2" fmla="*/ 0 h 986869"/>
              <a:gd name="connsiteX3" fmla="*/ 722376 w 1468497"/>
              <a:gd name="connsiteY3" fmla="*/ 986869 h 986869"/>
              <a:gd name="connsiteX4" fmla="*/ 0 w 1468497"/>
              <a:gd name="connsiteY4" fmla="*/ 986869 h 986869"/>
              <a:gd name="connsiteX0" fmla="*/ 0 w 1468497"/>
              <a:gd name="connsiteY0" fmla="*/ 986869 h 986869"/>
              <a:gd name="connsiteX1" fmla="*/ 1110388 w 1468497"/>
              <a:gd name="connsiteY1" fmla="*/ 3078 h 986869"/>
              <a:gd name="connsiteX2" fmla="*/ 1468497 w 1468497"/>
              <a:gd name="connsiteY2" fmla="*/ 0 h 986869"/>
              <a:gd name="connsiteX3" fmla="*/ 722376 w 1468497"/>
              <a:gd name="connsiteY3" fmla="*/ 986869 h 986869"/>
              <a:gd name="connsiteX4" fmla="*/ 0 w 1468497"/>
              <a:gd name="connsiteY4" fmla="*/ 986869 h 986869"/>
              <a:gd name="connsiteX0" fmla="*/ 0 w 1462339"/>
              <a:gd name="connsiteY0" fmla="*/ 986869 h 986869"/>
              <a:gd name="connsiteX1" fmla="*/ 1110388 w 1462339"/>
              <a:gd name="connsiteY1" fmla="*/ 3078 h 986869"/>
              <a:gd name="connsiteX2" fmla="*/ 1462339 w 1462339"/>
              <a:gd name="connsiteY2" fmla="*/ 0 h 986869"/>
              <a:gd name="connsiteX3" fmla="*/ 722376 w 1462339"/>
              <a:gd name="connsiteY3" fmla="*/ 986869 h 986869"/>
              <a:gd name="connsiteX4" fmla="*/ 0 w 1462339"/>
              <a:gd name="connsiteY4" fmla="*/ 986869 h 986869"/>
              <a:gd name="connsiteX0" fmla="*/ 0 w 1462339"/>
              <a:gd name="connsiteY0" fmla="*/ 986869 h 986869"/>
              <a:gd name="connsiteX1" fmla="*/ 1107768 w 1462339"/>
              <a:gd name="connsiteY1" fmla="*/ 458 h 986869"/>
              <a:gd name="connsiteX2" fmla="*/ 1462339 w 1462339"/>
              <a:gd name="connsiteY2" fmla="*/ 0 h 986869"/>
              <a:gd name="connsiteX3" fmla="*/ 722376 w 1462339"/>
              <a:gd name="connsiteY3" fmla="*/ 986869 h 986869"/>
              <a:gd name="connsiteX4" fmla="*/ 0 w 1462339"/>
              <a:gd name="connsiteY4" fmla="*/ 986869 h 986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2339" h="986869">
                <a:moveTo>
                  <a:pt x="0" y="986869"/>
                </a:moveTo>
                <a:lnTo>
                  <a:pt x="1107768" y="458"/>
                </a:lnTo>
                <a:lnTo>
                  <a:pt x="1462339" y="0"/>
                </a:lnTo>
                <a:lnTo>
                  <a:pt x="722376" y="986869"/>
                </a:lnTo>
                <a:lnTo>
                  <a:pt x="0" y="986869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12700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E928DCD-EB9A-148A-B549-BBD95EF5541E}"/>
              </a:ext>
            </a:extLst>
          </p:cNvPr>
          <p:cNvSpPr/>
          <p:nvPr/>
        </p:nvSpPr>
        <p:spPr>
          <a:xfrm>
            <a:off x="6081485" y="1508672"/>
            <a:ext cx="5449461" cy="720000"/>
          </a:xfrm>
          <a:prstGeom prst="rect">
            <a:avLst/>
          </a:prstGeom>
          <a:solidFill>
            <a:srgbClr val="F7A60B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B5F0FD-9661-1F87-67B3-A92F125A171E}"/>
              </a:ext>
            </a:extLst>
          </p:cNvPr>
          <p:cNvSpPr/>
          <p:nvPr/>
        </p:nvSpPr>
        <p:spPr>
          <a:xfrm>
            <a:off x="6081485" y="2410368"/>
            <a:ext cx="5449461" cy="720000"/>
          </a:xfrm>
          <a:prstGeom prst="rect">
            <a:avLst/>
          </a:prstGeom>
          <a:solidFill>
            <a:srgbClr val="FDD247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3B68B7-84DD-7826-79AF-14238B2A37C5}"/>
              </a:ext>
            </a:extLst>
          </p:cNvPr>
          <p:cNvSpPr/>
          <p:nvPr/>
        </p:nvSpPr>
        <p:spPr>
          <a:xfrm>
            <a:off x="6095999" y="3312064"/>
            <a:ext cx="5449461" cy="720000"/>
          </a:xfrm>
          <a:prstGeom prst="rect">
            <a:avLst/>
          </a:prstGeom>
          <a:solidFill>
            <a:srgbClr val="62C1C5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F2112BF-290F-4092-DC1C-9E0EE78B43DF}"/>
              </a:ext>
            </a:extLst>
          </p:cNvPr>
          <p:cNvSpPr/>
          <p:nvPr/>
        </p:nvSpPr>
        <p:spPr>
          <a:xfrm>
            <a:off x="6095999" y="4213760"/>
            <a:ext cx="5449461" cy="720000"/>
          </a:xfrm>
          <a:prstGeom prst="rect">
            <a:avLst/>
          </a:prstGeom>
          <a:solidFill>
            <a:srgbClr val="B1D9C7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0763237-E029-259C-125C-0A4C786D787E}"/>
              </a:ext>
            </a:extLst>
          </p:cNvPr>
          <p:cNvSpPr/>
          <p:nvPr/>
        </p:nvSpPr>
        <p:spPr>
          <a:xfrm>
            <a:off x="6095999" y="5105517"/>
            <a:ext cx="5449461" cy="72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1DED588-7A47-4B81-711F-A352B107560F}"/>
              </a:ext>
            </a:extLst>
          </p:cNvPr>
          <p:cNvSpPr txBox="1"/>
          <p:nvPr/>
        </p:nvSpPr>
        <p:spPr>
          <a:xfrm>
            <a:off x="6400807" y="1542759"/>
            <a:ext cx="4529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</a:rPr>
              <a:t>ender acceptance rate of Zeus Numerix is 10%.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ED8A2DB-7353-53EB-05C8-5D13A099EA60}"/>
              </a:ext>
            </a:extLst>
          </p:cNvPr>
          <p:cNvSpPr txBox="1"/>
          <p:nvPr/>
        </p:nvSpPr>
        <p:spPr>
          <a:xfrm>
            <a:off x="6501769" y="3485281"/>
            <a:ext cx="43274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u="none" strike="noStrike" dirty="0">
                <a:solidFill>
                  <a:schemeClr val="bg1"/>
                </a:solidFill>
                <a:effectLst/>
              </a:rPr>
              <a:t>Infrastructure unavailability for trial rigs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F9108B6-2C21-4C00-5FAB-B26D68075346}"/>
              </a:ext>
            </a:extLst>
          </p:cNvPr>
          <p:cNvSpPr txBox="1"/>
          <p:nvPr/>
        </p:nvSpPr>
        <p:spPr>
          <a:xfrm>
            <a:off x="6400807" y="2541856"/>
            <a:ext cx="45293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u="none" strike="noStrike" dirty="0">
                <a:solidFill>
                  <a:schemeClr val="bg1"/>
                </a:solidFill>
                <a:effectLst/>
              </a:rPr>
              <a:t> Shift from mechanical to electronic fuzes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46DDC5B-A66E-66FD-9649-22F77992F358}"/>
              </a:ext>
            </a:extLst>
          </p:cNvPr>
          <p:cNvSpPr txBox="1"/>
          <p:nvPr/>
        </p:nvSpPr>
        <p:spPr>
          <a:xfrm>
            <a:off x="6400807" y="5273556"/>
            <a:ext cx="45293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</a:rPr>
              <a:t>ajority of projects rely on collaboration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F822E2B-4765-3550-0732-329ED6726266}"/>
              </a:ext>
            </a:extLst>
          </p:cNvPr>
          <p:cNvSpPr txBox="1"/>
          <p:nvPr/>
        </p:nvSpPr>
        <p:spPr>
          <a:xfrm>
            <a:off x="6501769" y="4219817"/>
            <a:ext cx="44283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prstClr val="white"/>
                </a:solidFill>
                <a:cs typeface="Arial" pitchFamily="34" charset="0"/>
              </a:rPr>
              <a:t>Research and analysis plays an important role in marketing</a:t>
            </a:r>
            <a:endParaRPr lang="ko-KR" altLang="en-US" sz="2000" dirty="0">
              <a:solidFill>
                <a:prstClr val="white"/>
              </a:solidFill>
              <a:cs typeface="Arial" pitchFamily="34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259AC44-6BC8-F298-B2B6-DCBC864615BE}"/>
              </a:ext>
            </a:extLst>
          </p:cNvPr>
          <p:cNvGrpSpPr/>
          <p:nvPr/>
        </p:nvGrpSpPr>
        <p:grpSpPr>
          <a:xfrm rot="1038525" flipH="1">
            <a:off x="475332" y="1960314"/>
            <a:ext cx="2610016" cy="1238631"/>
            <a:chOff x="1719925" y="2675941"/>
            <a:chExt cx="2010435" cy="954090"/>
          </a:xfrm>
        </p:grpSpPr>
        <p:sp>
          <p:nvSpPr>
            <p:cNvPr id="51" name="Parallelogram 50">
              <a:extLst>
                <a:ext uri="{FF2B5EF4-FFF2-40B4-BE49-F238E27FC236}">
                  <a16:creationId xmlns:a16="http://schemas.microsoft.com/office/drawing/2014/main" id="{18AC5811-0A58-10E6-C38E-8D222D411B2E}"/>
                </a:ext>
              </a:extLst>
            </p:cNvPr>
            <p:cNvSpPr/>
            <p:nvPr/>
          </p:nvSpPr>
          <p:spPr>
            <a:xfrm rot="8894940">
              <a:off x="2608993" y="2707412"/>
              <a:ext cx="1054848" cy="208549"/>
            </a:xfrm>
            <a:prstGeom prst="parallelogram">
              <a:avLst>
                <a:gd name="adj" fmla="val 192227"/>
              </a:avLst>
            </a:prstGeom>
            <a:solidFill>
              <a:srgbClr val="0680C3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52" name="Rectangle 34">
              <a:extLst>
                <a:ext uri="{FF2B5EF4-FFF2-40B4-BE49-F238E27FC236}">
                  <a16:creationId xmlns:a16="http://schemas.microsoft.com/office/drawing/2014/main" id="{91DA33BA-4FCB-43C9-7115-80B35E764116}"/>
                </a:ext>
              </a:extLst>
            </p:cNvPr>
            <p:cNvSpPr/>
            <p:nvPr/>
          </p:nvSpPr>
          <p:spPr>
            <a:xfrm rot="19800000">
              <a:off x="1719925" y="3606561"/>
              <a:ext cx="459118" cy="23470"/>
            </a:xfrm>
            <a:custGeom>
              <a:avLst/>
              <a:gdLst/>
              <a:ahLst/>
              <a:cxnLst/>
              <a:rect l="l" t="t" r="r" b="b"/>
              <a:pathLst>
                <a:path w="704227" h="36000">
                  <a:moveTo>
                    <a:pt x="0" y="0"/>
                  </a:moveTo>
                  <a:lnTo>
                    <a:pt x="704227" y="0"/>
                  </a:lnTo>
                  <a:lnTo>
                    <a:pt x="704227" y="36000"/>
                  </a:lnTo>
                  <a:lnTo>
                    <a:pt x="0" y="3600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6A24E158-26FD-652B-5A65-CAC188D4D6CB}"/>
                </a:ext>
              </a:extLst>
            </p:cNvPr>
            <p:cNvGrpSpPr/>
            <p:nvPr/>
          </p:nvGrpSpPr>
          <p:grpSpPr>
            <a:xfrm rot="19800000">
              <a:off x="1953619" y="2675941"/>
              <a:ext cx="1776741" cy="850143"/>
              <a:chOff x="1475656" y="3331348"/>
              <a:chExt cx="2725289" cy="1304008"/>
            </a:xfrm>
          </p:grpSpPr>
          <p:sp>
            <p:nvSpPr>
              <p:cNvPr id="54" name="Parallelogram 53">
                <a:extLst>
                  <a:ext uri="{FF2B5EF4-FFF2-40B4-BE49-F238E27FC236}">
                    <a16:creationId xmlns:a16="http://schemas.microsoft.com/office/drawing/2014/main" id="{82BF24AA-D737-2243-EA06-073A0E2BB1C1}"/>
                  </a:ext>
                </a:extLst>
              </p:cNvPr>
              <p:cNvSpPr/>
              <p:nvPr/>
            </p:nvSpPr>
            <p:spPr>
              <a:xfrm rot="10680000" flipH="1">
                <a:off x="2793781" y="4038221"/>
                <a:ext cx="1201834" cy="597135"/>
              </a:xfrm>
              <a:prstGeom prst="parallelogram">
                <a:avLst>
                  <a:gd name="adj" fmla="val 62269"/>
                </a:avLst>
              </a:prstGeom>
              <a:gradFill>
                <a:gsLst>
                  <a:gs pos="0">
                    <a:srgbClr val="0680C3">
                      <a:lumMod val="60000"/>
                    </a:srgbClr>
                  </a:gs>
                  <a:gs pos="100000">
                    <a:srgbClr val="0680C3">
                      <a:lumMod val="60000"/>
                    </a:srgbClr>
                  </a:gs>
                </a:gsLst>
                <a:lin ang="162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55" name="Parallelogram 54">
                <a:extLst>
                  <a:ext uri="{FF2B5EF4-FFF2-40B4-BE49-F238E27FC236}">
                    <a16:creationId xmlns:a16="http://schemas.microsoft.com/office/drawing/2014/main" id="{D553963E-E957-BD74-FF1F-ABD189C2F788}"/>
                  </a:ext>
                </a:extLst>
              </p:cNvPr>
              <p:cNvSpPr/>
              <p:nvPr/>
            </p:nvSpPr>
            <p:spPr>
              <a:xfrm rot="10920000">
                <a:off x="2793780" y="3331348"/>
                <a:ext cx="1201834" cy="597136"/>
              </a:xfrm>
              <a:prstGeom prst="parallelogram">
                <a:avLst>
                  <a:gd name="adj" fmla="val 62269"/>
                </a:avLst>
              </a:prstGeom>
              <a:solidFill>
                <a:srgbClr val="0680C3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CCF7EF93-560D-E74D-2590-C7885CEA8F61}"/>
                  </a:ext>
                </a:extLst>
              </p:cNvPr>
              <p:cNvGrpSpPr/>
              <p:nvPr/>
            </p:nvGrpSpPr>
            <p:grpSpPr>
              <a:xfrm>
                <a:off x="1475656" y="3862964"/>
                <a:ext cx="2152334" cy="246090"/>
                <a:chOff x="1688158" y="3440846"/>
                <a:chExt cx="1659706" cy="379529"/>
              </a:xfrm>
            </p:grpSpPr>
            <p:sp>
              <p:nvSpPr>
                <p:cNvPr id="58" name="Trapezoid 33">
                  <a:extLst>
                    <a:ext uri="{FF2B5EF4-FFF2-40B4-BE49-F238E27FC236}">
                      <a16:creationId xmlns:a16="http://schemas.microsoft.com/office/drawing/2014/main" id="{F5C048E9-50AC-1425-6251-81406850C9CE}"/>
                    </a:ext>
                  </a:extLst>
                </p:cNvPr>
                <p:cNvSpPr/>
                <p:nvPr/>
              </p:nvSpPr>
              <p:spPr>
                <a:xfrm rot="5400000" flipH="1">
                  <a:off x="2653493" y="3090551"/>
                  <a:ext cx="308621" cy="1080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621" h="1080120">
                      <a:moveTo>
                        <a:pt x="308621" y="1080120"/>
                      </a:moveTo>
                      <a:lnTo>
                        <a:pt x="232649" y="0"/>
                      </a:lnTo>
                      <a:lnTo>
                        <a:pt x="75972" y="0"/>
                      </a:lnTo>
                      <a:lnTo>
                        <a:pt x="0" y="1080120"/>
                      </a:lnTo>
                      <a:close/>
                    </a:path>
                  </a:pathLst>
                </a:custGeom>
                <a:solidFill>
                  <a:srgbClr val="0680C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  <p:sp>
              <p:nvSpPr>
                <p:cNvPr id="59" name="Chord 58">
                  <a:extLst>
                    <a:ext uri="{FF2B5EF4-FFF2-40B4-BE49-F238E27FC236}">
                      <a16:creationId xmlns:a16="http://schemas.microsoft.com/office/drawing/2014/main" id="{C8EF9895-B817-BA19-2BCE-19B87D260EFF}"/>
                    </a:ext>
                  </a:extLst>
                </p:cNvPr>
                <p:cNvSpPr/>
                <p:nvPr/>
              </p:nvSpPr>
              <p:spPr>
                <a:xfrm>
                  <a:off x="1688158" y="3454556"/>
                  <a:ext cx="155575" cy="352111"/>
                </a:xfrm>
                <a:prstGeom prst="chord">
                  <a:avLst>
                    <a:gd name="adj1" fmla="val 5391179"/>
                    <a:gd name="adj2" fmla="val 16200000"/>
                  </a:avLst>
                </a:prstGeom>
                <a:solidFill>
                  <a:sysClr val="window" lastClr="FFFFFF">
                    <a:lumMod val="6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  <p:sp>
              <p:nvSpPr>
                <p:cNvPr id="60" name="Trapezoid 37">
                  <a:extLst>
                    <a:ext uri="{FF2B5EF4-FFF2-40B4-BE49-F238E27FC236}">
                      <a16:creationId xmlns:a16="http://schemas.microsoft.com/office/drawing/2014/main" id="{0C3913F1-4092-2F4E-80C3-63DF58AF515E}"/>
                    </a:ext>
                  </a:extLst>
                </p:cNvPr>
                <p:cNvSpPr/>
                <p:nvPr/>
              </p:nvSpPr>
              <p:spPr>
                <a:xfrm rot="5400000" flipH="1">
                  <a:off x="1825951" y="3378583"/>
                  <a:ext cx="379529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529" h="504056">
                      <a:moveTo>
                        <a:pt x="379529" y="504056"/>
                      </a:moveTo>
                      <a:lnTo>
                        <a:pt x="344075" y="0"/>
                      </a:lnTo>
                      <a:lnTo>
                        <a:pt x="35454" y="0"/>
                      </a:lnTo>
                      <a:lnTo>
                        <a:pt x="0" y="504056"/>
                      </a:lnTo>
                      <a:close/>
                    </a:path>
                  </a:pathLst>
                </a:custGeom>
                <a:solidFill>
                  <a:sysClr val="window" lastClr="FFFFFF">
                    <a:lumMod val="6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</p:grpSp>
          <p:sp>
            <p:nvSpPr>
              <p:cNvPr id="57" name="Parallelogram 56">
                <a:extLst>
                  <a:ext uri="{FF2B5EF4-FFF2-40B4-BE49-F238E27FC236}">
                    <a16:creationId xmlns:a16="http://schemas.microsoft.com/office/drawing/2014/main" id="{AA07FBC5-B937-4D5F-4F95-2EEE8B2C4222}"/>
                  </a:ext>
                </a:extLst>
              </p:cNvPr>
              <p:cNvSpPr/>
              <p:nvPr/>
            </p:nvSpPr>
            <p:spPr>
              <a:xfrm rot="10800000" flipH="1">
                <a:off x="2788579" y="3979133"/>
                <a:ext cx="1412366" cy="268133"/>
              </a:xfrm>
              <a:prstGeom prst="parallelogram">
                <a:avLst>
                  <a:gd name="adj" fmla="val 205867"/>
                </a:avLst>
              </a:prstGeom>
              <a:solidFill>
                <a:srgbClr val="0680C3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898549F1-B2C1-0F1A-A318-96D51E333164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4" name="Graphic 83" descr="Lightbulb with solid fill">
            <a:extLst>
              <a:ext uri="{FF2B5EF4-FFF2-40B4-BE49-F238E27FC236}">
                <a16:creationId xmlns:a16="http://schemas.microsoft.com/office/drawing/2014/main" id="{C73F5EE9-64FD-8313-74DE-C267899AE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03213C6D-A333-708E-3B72-7A67C6B57626}"/>
              </a:ext>
            </a:extLst>
          </p:cNvPr>
          <p:cNvSpPr txBox="1"/>
          <p:nvPr/>
        </p:nvSpPr>
        <p:spPr>
          <a:xfrm>
            <a:off x="11695975" y="6122023"/>
            <a:ext cx="49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33909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Search Inventory with solid fill">
            <a:extLst>
              <a:ext uri="{FF2B5EF4-FFF2-40B4-BE49-F238E27FC236}">
                <a16:creationId xmlns:a16="http://schemas.microsoft.com/office/drawing/2014/main" id="{8BA449BF-A1ED-57D0-EF2F-EB40F8B1B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45139" y="1994912"/>
            <a:ext cx="1458489" cy="1458489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26845946-A352-4637-F998-A3A4F4DD2319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F597DDD-9485-4929-762B-B69DC8105810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solidFill>
              <a:srgbClr val="277DB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E1DFCB-F1B4-77E6-18E4-068D3BE31428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rgbClr val="19A69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E03B90A-8123-04D9-9062-A2E319E0F789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rgbClr val="9AB85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07AB36D-9130-F766-2B73-EF1E45D22DE3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rgbClr val="EE9E1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1E107125-0548-A18E-8186-4037A02B5AC1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0127C4-E916-80F2-67B7-F83EAB47E69B}"/>
              </a:ext>
            </a:extLst>
          </p:cNvPr>
          <p:cNvSpPr txBox="1"/>
          <p:nvPr/>
        </p:nvSpPr>
        <p:spPr>
          <a:xfrm>
            <a:off x="0" y="4050386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OBSERVATIONS &amp; LEARNINGS</a:t>
            </a:r>
            <a:endParaRPr lang="ko-KR" altLang="en-US" sz="480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29330B3-5269-2100-6F78-778C05FAB49F}"/>
              </a:ext>
            </a:extLst>
          </p:cNvPr>
          <p:cNvGrpSpPr/>
          <p:nvPr/>
        </p:nvGrpSpPr>
        <p:grpSpPr>
          <a:xfrm rot="3017773">
            <a:off x="6876483" y="1817122"/>
            <a:ext cx="469873" cy="327856"/>
            <a:chOff x="5405974" y="1533288"/>
            <a:chExt cx="608646" cy="424685"/>
          </a:xfrm>
        </p:grpSpPr>
        <p:sp>
          <p:nvSpPr>
            <p:cNvPr id="57" name="Trapezoid 56">
              <a:extLst>
                <a:ext uri="{FF2B5EF4-FFF2-40B4-BE49-F238E27FC236}">
                  <a16:creationId xmlns:a16="http://schemas.microsoft.com/office/drawing/2014/main" id="{59B1F699-5DB9-1382-C9E6-55F3E49FCEAF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rapezoid 57">
              <a:extLst>
                <a:ext uri="{FF2B5EF4-FFF2-40B4-BE49-F238E27FC236}">
                  <a16:creationId xmlns:a16="http://schemas.microsoft.com/office/drawing/2014/main" id="{2F510970-4659-12FE-9147-9873285B3B8F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Trapezoid 58">
              <a:extLst>
                <a:ext uri="{FF2B5EF4-FFF2-40B4-BE49-F238E27FC236}">
                  <a16:creationId xmlns:a16="http://schemas.microsoft.com/office/drawing/2014/main" id="{CA727895-5B4D-98D4-B07E-EEE3EE68843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Trapezoid 59">
              <a:extLst>
                <a:ext uri="{FF2B5EF4-FFF2-40B4-BE49-F238E27FC236}">
                  <a16:creationId xmlns:a16="http://schemas.microsoft.com/office/drawing/2014/main" id="{B5F066EC-07C6-C961-2FB3-851DE8D57AD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Trapezoid 60">
              <a:extLst>
                <a:ext uri="{FF2B5EF4-FFF2-40B4-BE49-F238E27FC236}">
                  <a16:creationId xmlns:a16="http://schemas.microsoft.com/office/drawing/2014/main" id="{15AAC1BC-1802-0303-D261-E34C8DB6F73E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17D92D3-EC2A-122C-94E8-90AE27727603}"/>
              </a:ext>
            </a:extLst>
          </p:cNvPr>
          <p:cNvGrpSpPr/>
          <p:nvPr/>
        </p:nvGrpSpPr>
        <p:grpSpPr>
          <a:xfrm rot="7898637">
            <a:off x="6477129" y="1000348"/>
            <a:ext cx="344525" cy="861967"/>
            <a:chOff x="4130248" y="650162"/>
            <a:chExt cx="502279" cy="1664988"/>
          </a:xfrm>
          <a:solidFill>
            <a:srgbClr val="19A695"/>
          </a:solidFill>
        </p:grpSpPr>
        <p:sp>
          <p:nvSpPr>
            <p:cNvPr id="63" name="Trapezoid 62">
              <a:extLst>
                <a:ext uri="{FF2B5EF4-FFF2-40B4-BE49-F238E27FC236}">
                  <a16:creationId xmlns:a16="http://schemas.microsoft.com/office/drawing/2014/main" id="{513CCB85-7FB0-1708-8F02-F1BB4B66B72E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Trapezoid 94">
              <a:extLst>
                <a:ext uri="{FF2B5EF4-FFF2-40B4-BE49-F238E27FC236}">
                  <a16:creationId xmlns:a16="http://schemas.microsoft.com/office/drawing/2014/main" id="{4667EBEE-D52E-FCF8-0E31-BA3A8B2F7626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82880 w 182880"/>
                <a:gd name="connsiteY2" fmla="*/ 0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0540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68965 w 182880"/>
                <a:gd name="connsiteY2" fmla="*/ 6157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8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2010B33-7A41-775F-78AF-4DC465F3F103}"/>
              </a:ext>
            </a:extLst>
          </p:cNvPr>
          <p:cNvGrpSpPr/>
          <p:nvPr/>
        </p:nvGrpSpPr>
        <p:grpSpPr>
          <a:xfrm rot="15664019">
            <a:off x="5501977" y="746537"/>
            <a:ext cx="414152" cy="1446605"/>
            <a:chOff x="391499" y="630207"/>
            <a:chExt cx="531848" cy="1593194"/>
          </a:xfrm>
        </p:grpSpPr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E1271F0B-4B83-43C5-3E98-3A546F00DA11}"/>
                </a:ext>
              </a:extLst>
            </p:cNvPr>
            <p:cNvSpPr/>
            <p:nvPr/>
          </p:nvSpPr>
          <p:spPr>
            <a:xfrm rot="20495611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87AB444C-2A45-9ABB-FBBA-5FB77FE47FDF}"/>
                </a:ext>
              </a:extLst>
            </p:cNvPr>
            <p:cNvSpPr/>
            <p:nvPr/>
          </p:nvSpPr>
          <p:spPr>
            <a:xfrm rot="20495611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5584776-F4C2-3EF6-A216-A45D7F98BE7B}"/>
              </a:ext>
            </a:extLst>
          </p:cNvPr>
          <p:cNvGrpSpPr/>
          <p:nvPr/>
        </p:nvGrpSpPr>
        <p:grpSpPr>
          <a:xfrm rot="1062574">
            <a:off x="6102323" y="933055"/>
            <a:ext cx="437403" cy="437403"/>
            <a:chOff x="121429" y="411151"/>
            <a:chExt cx="607375" cy="607375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52592E3-A797-C8C8-B8E6-C2EAD42F5223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1F737D9-FD9E-69B6-2CF5-BE8076EA78AC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ysClr val="window" lastClr="FFFFFF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0461479-9F1F-6B84-1181-FA3A28A5CCB1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2EDBD4C3-E1DF-584D-F0EF-F8EE35758BAC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3" name="Rectangle: Top Corners Rounded 72">
            <a:extLst>
              <a:ext uri="{FF2B5EF4-FFF2-40B4-BE49-F238E27FC236}">
                <a16:creationId xmlns:a16="http://schemas.microsoft.com/office/drawing/2014/main" id="{5F83E0B5-EA97-62D5-6B4A-870C1FB09CDB}"/>
              </a:ext>
            </a:extLst>
          </p:cNvPr>
          <p:cNvSpPr/>
          <p:nvPr/>
        </p:nvSpPr>
        <p:spPr>
          <a:xfrm>
            <a:off x="4202732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54E06F0-9301-75A2-FA89-33EE12F06F4C}"/>
              </a:ext>
            </a:extLst>
          </p:cNvPr>
          <p:cNvGrpSpPr/>
          <p:nvPr/>
        </p:nvGrpSpPr>
        <p:grpSpPr>
          <a:xfrm rot="1056235">
            <a:off x="4809324" y="1803551"/>
            <a:ext cx="391039" cy="1171393"/>
            <a:chOff x="391499" y="630207"/>
            <a:chExt cx="531845" cy="1593193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A26EE50E-52A1-DE38-5DE0-BD9C81E6E799}"/>
                </a:ext>
              </a:extLst>
            </p:cNvPr>
            <p:cNvSpPr/>
            <p:nvPr/>
          </p:nvSpPr>
          <p:spPr>
            <a:xfrm rot="20495611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83859DCB-C6B5-9717-8503-EB5B2FFC44FB}"/>
                </a:ext>
              </a:extLst>
            </p:cNvPr>
            <p:cNvSpPr/>
            <p:nvPr/>
          </p:nvSpPr>
          <p:spPr>
            <a:xfrm rot="20495611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7" name="Oval 76">
            <a:extLst>
              <a:ext uri="{FF2B5EF4-FFF2-40B4-BE49-F238E27FC236}">
                <a16:creationId xmlns:a16="http://schemas.microsoft.com/office/drawing/2014/main" id="{8676DA76-B212-0DA6-D2DC-BA1344B08F47}"/>
              </a:ext>
            </a:extLst>
          </p:cNvPr>
          <p:cNvSpPr/>
          <p:nvPr/>
        </p:nvSpPr>
        <p:spPr>
          <a:xfrm>
            <a:off x="4723197" y="1575008"/>
            <a:ext cx="525968" cy="525968"/>
          </a:xfrm>
          <a:prstGeom prst="ellipse">
            <a:avLst/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FB180533-1C3E-709B-AFBC-8685C251CD6D}"/>
              </a:ext>
            </a:extLst>
          </p:cNvPr>
          <p:cNvSpPr/>
          <p:nvPr/>
        </p:nvSpPr>
        <p:spPr>
          <a:xfrm>
            <a:off x="4779922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ysClr val="window" lastClr="FFFFFF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5444C976-007B-4917-75FC-BD1C69CF5473}"/>
              </a:ext>
            </a:extLst>
          </p:cNvPr>
          <p:cNvSpPr/>
          <p:nvPr/>
        </p:nvSpPr>
        <p:spPr>
          <a:xfrm>
            <a:off x="4883259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29D16F3-24EF-EB48-9701-18238953B279}"/>
              </a:ext>
            </a:extLst>
          </p:cNvPr>
          <p:cNvSpPr/>
          <p:nvPr/>
        </p:nvSpPr>
        <p:spPr>
          <a:xfrm>
            <a:off x="4951923" y="1803734"/>
            <a:ext cx="68517" cy="68517"/>
          </a:xfrm>
          <a:prstGeom prst="ellipse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Rectangle: Top Corners Rounded 80">
            <a:extLst>
              <a:ext uri="{FF2B5EF4-FFF2-40B4-BE49-F238E27FC236}">
                <a16:creationId xmlns:a16="http://schemas.microsoft.com/office/drawing/2014/main" id="{115D7647-CFC2-C6A3-3390-FDA0B1E4D18A}"/>
              </a:ext>
            </a:extLst>
          </p:cNvPr>
          <p:cNvSpPr/>
          <p:nvPr/>
        </p:nvSpPr>
        <p:spPr>
          <a:xfrm>
            <a:off x="4388959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>
              <a:lumMod val="75000"/>
            </a:srgbClr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Rectangle: Top Corners Rounded 81">
            <a:extLst>
              <a:ext uri="{FF2B5EF4-FFF2-40B4-BE49-F238E27FC236}">
                <a16:creationId xmlns:a16="http://schemas.microsoft.com/office/drawing/2014/main" id="{BBC4E661-2F48-A176-EDA9-AC33A021925A}"/>
              </a:ext>
            </a:extLst>
          </p:cNvPr>
          <p:cNvSpPr/>
          <p:nvPr/>
        </p:nvSpPr>
        <p:spPr>
          <a:xfrm>
            <a:off x="4551650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6C80392-4FCE-DF20-30D7-BC0DF0B0C23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28E1506-06FC-8FAB-1D71-6C212B728A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5D1BFCA0-B131-8DF1-6EF8-444211806C98}"/>
              </a:ext>
            </a:extLst>
          </p:cNvPr>
          <p:cNvGrpSpPr/>
          <p:nvPr/>
        </p:nvGrpSpPr>
        <p:grpSpPr>
          <a:xfrm rot="18490567" flipH="1">
            <a:off x="6539040" y="1800598"/>
            <a:ext cx="471722" cy="328072"/>
            <a:chOff x="5405974" y="1533288"/>
            <a:chExt cx="611040" cy="424965"/>
          </a:xfrm>
        </p:grpSpPr>
        <p:sp>
          <p:nvSpPr>
            <p:cNvPr id="86" name="Trapezoid 85">
              <a:extLst>
                <a:ext uri="{FF2B5EF4-FFF2-40B4-BE49-F238E27FC236}">
                  <a16:creationId xmlns:a16="http://schemas.microsoft.com/office/drawing/2014/main" id="{0BA54E10-44EF-4D3C-4441-88E6AC7861DC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Trapezoid 86">
              <a:extLst>
                <a:ext uri="{FF2B5EF4-FFF2-40B4-BE49-F238E27FC236}">
                  <a16:creationId xmlns:a16="http://schemas.microsoft.com/office/drawing/2014/main" id="{D31131FE-4580-25FB-3CE2-DAE5B0E0965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rapezoid 87">
              <a:extLst>
                <a:ext uri="{FF2B5EF4-FFF2-40B4-BE49-F238E27FC236}">
                  <a16:creationId xmlns:a16="http://schemas.microsoft.com/office/drawing/2014/main" id="{C69CD4A8-DC72-ABC9-D514-29AF7654FA37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Trapezoid 88">
              <a:extLst>
                <a:ext uri="{FF2B5EF4-FFF2-40B4-BE49-F238E27FC236}">
                  <a16:creationId xmlns:a16="http://schemas.microsoft.com/office/drawing/2014/main" id="{35BC9612-38AC-2621-09A4-D107B72FFDBC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Trapezoid 89">
              <a:extLst>
                <a:ext uri="{FF2B5EF4-FFF2-40B4-BE49-F238E27FC236}">
                  <a16:creationId xmlns:a16="http://schemas.microsoft.com/office/drawing/2014/main" id="{5A54151E-3B95-FC16-F18B-17F8B35002EC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476FD1E-CFF2-F363-2F5E-18EE8E664D79}"/>
              </a:ext>
            </a:extLst>
          </p:cNvPr>
          <p:cNvGrpSpPr/>
          <p:nvPr/>
        </p:nvGrpSpPr>
        <p:grpSpPr>
          <a:xfrm rot="2713823">
            <a:off x="6795078" y="1541788"/>
            <a:ext cx="289218" cy="289219"/>
            <a:chOff x="5108323" y="1463792"/>
            <a:chExt cx="374636" cy="374638"/>
          </a:xfrm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9DDA9F4-0BD7-B515-C306-40BB3FFF1E3F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CB0273C-079B-BF88-14E0-719D2CB8E437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ysClr val="window" lastClr="FFFFFF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95" name="Graphic 94" descr="Gears outline">
            <a:extLst>
              <a:ext uri="{FF2B5EF4-FFF2-40B4-BE49-F238E27FC236}">
                <a16:creationId xmlns:a16="http://schemas.microsoft.com/office/drawing/2014/main" id="{BD30D8A7-92D9-DD8E-D8D7-14802EDE55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71349" y="5667310"/>
            <a:ext cx="914400" cy="914400"/>
          </a:xfrm>
          <a:prstGeom prst="rect">
            <a:avLst/>
          </a:prstGeom>
        </p:spPr>
      </p:pic>
      <p:pic>
        <p:nvPicPr>
          <p:cNvPr id="96" name="Graphic 95" descr="Gears with solid fill">
            <a:extLst>
              <a:ext uri="{FF2B5EF4-FFF2-40B4-BE49-F238E27FC236}">
                <a16:creationId xmlns:a16="http://schemas.microsoft.com/office/drawing/2014/main" id="{49EFA075-5CDB-FA5A-3391-E404202F5D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4987" y="-34149"/>
            <a:ext cx="3262087" cy="326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37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7F6ED-D004-7BEF-B328-7E1B9EF8DE1B}"/>
              </a:ext>
            </a:extLst>
          </p:cNvPr>
          <p:cNvSpPr/>
          <p:nvPr/>
        </p:nvSpPr>
        <p:spPr>
          <a:xfrm>
            <a:off x="1" y="6655904"/>
            <a:ext cx="12192000" cy="216609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86C137-569A-A9CF-EA81-AFF9E9D2C277}"/>
              </a:ext>
            </a:extLst>
          </p:cNvPr>
          <p:cNvSpPr txBox="1"/>
          <p:nvPr/>
        </p:nvSpPr>
        <p:spPr>
          <a:xfrm>
            <a:off x="4827077" y="216609"/>
            <a:ext cx="660343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rgbClr val="07A3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of</a:t>
            </a:r>
            <a:r>
              <a:rPr lang="en-US" altLang="ko-KR" sz="5400" dirty="0">
                <a:solidFill>
                  <a:srgbClr val="2C2F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Contents</a:t>
            </a:r>
            <a:endParaRPr lang="ko-KR" altLang="en-US" sz="5400" dirty="0">
              <a:solidFill>
                <a:srgbClr val="2C2F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D7A8DE1-F26A-E370-D92E-65D056B33B8A}"/>
              </a:ext>
            </a:extLst>
          </p:cNvPr>
          <p:cNvSpPr txBox="1"/>
          <p:nvPr/>
        </p:nvSpPr>
        <p:spPr>
          <a:xfrm>
            <a:off x="4195832" y="1380530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0680C3"/>
                </a:solidFill>
                <a:latin typeface="Arial"/>
                <a:cs typeface="Arial" pitchFamily="34" charset="0"/>
              </a:rPr>
              <a:t>01</a:t>
            </a:r>
            <a:endParaRPr lang="ko-KR" altLang="en-US" sz="3600" b="1" dirty="0">
              <a:solidFill>
                <a:srgbClr val="0680C3"/>
              </a:solidFill>
              <a:latin typeface="Arial"/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74935D7-A282-3AF7-C39E-C33808F0CE58}"/>
              </a:ext>
            </a:extLst>
          </p:cNvPr>
          <p:cNvSpPr txBox="1"/>
          <p:nvPr/>
        </p:nvSpPr>
        <p:spPr>
          <a:xfrm>
            <a:off x="5266687" y="1492208"/>
            <a:ext cx="5737181" cy="432792"/>
          </a:xfrm>
          <a:prstGeom prst="roundRect">
            <a:avLst>
              <a:gd name="adj" fmla="val 50000"/>
            </a:avLst>
          </a:prstGeom>
          <a:solidFill>
            <a:srgbClr val="0680C3"/>
          </a:solidFill>
        </p:spPr>
        <p:txBody>
          <a:bodyPr wrap="square" lIns="27432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INTRODUCTION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9332125-5B0B-96F1-5CC4-387D06249CFC}"/>
              </a:ext>
            </a:extLst>
          </p:cNvPr>
          <p:cNvSpPr txBox="1"/>
          <p:nvPr/>
        </p:nvSpPr>
        <p:spPr>
          <a:xfrm>
            <a:off x="4195832" y="2064073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07A398"/>
                </a:solidFill>
                <a:latin typeface="Arial"/>
                <a:cs typeface="Arial" pitchFamily="34" charset="0"/>
              </a:rPr>
              <a:t>02</a:t>
            </a:r>
            <a:endParaRPr lang="ko-KR" altLang="en-US" sz="3600" b="1" dirty="0">
              <a:solidFill>
                <a:srgbClr val="07A398"/>
              </a:solidFill>
              <a:latin typeface="Arial"/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44ECAA2-BF11-C91C-6F93-001934DAC21B}"/>
              </a:ext>
            </a:extLst>
          </p:cNvPr>
          <p:cNvSpPr txBox="1"/>
          <p:nvPr/>
        </p:nvSpPr>
        <p:spPr>
          <a:xfrm>
            <a:off x="5266687" y="2175751"/>
            <a:ext cx="5737181" cy="432792"/>
          </a:xfrm>
          <a:prstGeom prst="roundRect">
            <a:avLst>
              <a:gd name="adj" fmla="val 50000"/>
            </a:avLst>
          </a:prstGeom>
          <a:solidFill>
            <a:srgbClr val="07A398"/>
          </a:solidFill>
        </p:spPr>
        <p:txBody>
          <a:bodyPr wrap="square" lIns="27432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COMPANY PROFILE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C7C2000-3E14-0FB8-94DA-79411F679939}"/>
              </a:ext>
            </a:extLst>
          </p:cNvPr>
          <p:cNvSpPr txBox="1"/>
          <p:nvPr/>
        </p:nvSpPr>
        <p:spPr>
          <a:xfrm>
            <a:off x="4195832" y="2775752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90C221"/>
                </a:solidFill>
                <a:latin typeface="Arial"/>
                <a:cs typeface="Arial" pitchFamily="34" charset="0"/>
              </a:rPr>
              <a:t>03</a:t>
            </a:r>
            <a:endParaRPr lang="ko-KR" altLang="en-US" sz="3600" b="1" dirty="0">
              <a:solidFill>
                <a:srgbClr val="90C221"/>
              </a:solidFill>
              <a:latin typeface="Arial"/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B8B633-E7AB-A61B-A1E1-CB92884B4DB2}"/>
              </a:ext>
            </a:extLst>
          </p:cNvPr>
          <p:cNvSpPr txBox="1"/>
          <p:nvPr/>
        </p:nvSpPr>
        <p:spPr>
          <a:xfrm>
            <a:off x="5266687" y="2887430"/>
            <a:ext cx="5737181" cy="432792"/>
          </a:xfrm>
          <a:prstGeom prst="roundRect">
            <a:avLst>
              <a:gd name="adj" fmla="val 50000"/>
            </a:avLst>
          </a:prstGeom>
          <a:solidFill>
            <a:srgbClr val="90C221"/>
          </a:solidFill>
        </p:spPr>
        <p:txBody>
          <a:bodyPr wrap="square" lIns="27432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METHODOLOGY AND ANALYSIS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C3A659B-250A-25B8-0F37-94ABEA501B27}"/>
              </a:ext>
            </a:extLst>
          </p:cNvPr>
          <p:cNvSpPr txBox="1"/>
          <p:nvPr/>
        </p:nvSpPr>
        <p:spPr>
          <a:xfrm>
            <a:off x="4195832" y="3473366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FBA200"/>
                </a:solidFill>
                <a:latin typeface="Arial"/>
                <a:cs typeface="Arial" pitchFamily="34" charset="0"/>
              </a:rPr>
              <a:t>04</a:t>
            </a:r>
            <a:endParaRPr lang="ko-KR" altLang="en-US" sz="3600" b="1" dirty="0">
              <a:solidFill>
                <a:srgbClr val="FBA200"/>
              </a:solidFill>
              <a:latin typeface="Arial"/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584568-26A3-D8EC-2098-2CAE27E968D0}"/>
              </a:ext>
            </a:extLst>
          </p:cNvPr>
          <p:cNvSpPr txBox="1"/>
          <p:nvPr/>
        </p:nvSpPr>
        <p:spPr>
          <a:xfrm>
            <a:off x="5266687" y="3585044"/>
            <a:ext cx="5737181" cy="432792"/>
          </a:xfrm>
          <a:prstGeom prst="roundRect">
            <a:avLst>
              <a:gd name="adj" fmla="val 50000"/>
            </a:avLst>
          </a:prstGeom>
          <a:solidFill>
            <a:srgbClr val="FBA200"/>
          </a:solidFill>
        </p:spPr>
        <p:txBody>
          <a:bodyPr wrap="square" lIns="27432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FINDINGS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40D6C16-BE60-FD9E-2AFF-1453588E92BD}"/>
              </a:ext>
            </a:extLst>
          </p:cNvPr>
          <p:cNvSpPr/>
          <p:nvPr/>
        </p:nvSpPr>
        <p:spPr>
          <a:xfrm>
            <a:off x="0" y="0"/>
            <a:ext cx="3080825" cy="6858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5F659F1-4319-6939-671E-ED8DB3D15635}"/>
              </a:ext>
            </a:extLst>
          </p:cNvPr>
          <p:cNvSpPr/>
          <p:nvPr/>
        </p:nvSpPr>
        <p:spPr>
          <a:xfrm>
            <a:off x="211015" y="0"/>
            <a:ext cx="309490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CABADE6-1B90-11B8-7601-85D184D80804}"/>
              </a:ext>
            </a:extLst>
          </p:cNvPr>
          <p:cNvSpPr/>
          <p:nvPr/>
        </p:nvSpPr>
        <p:spPr>
          <a:xfrm>
            <a:off x="761484" y="0"/>
            <a:ext cx="309490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BE971DA-72E0-5DE8-D880-BD57FE44E7F8}"/>
              </a:ext>
            </a:extLst>
          </p:cNvPr>
          <p:cNvSpPr/>
          <p:nvPr/>
        </p:nvSpPr>
        <p:spPr>
          <a:xfrm>
            <a:off x="1311953" y="0"/>
            <a:ext cx="309490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CAD34A5-1511-EA19-EDAB-5BCB3B57FE10}"/>
              </a:ext>
            </a:extLst>
          </p:cNvPr>
          <p:cNvSpPr/>
          <p:nvPr/>
        </p:nvSpPr>
        <p:spPr>
          <a:xfrm>
            <a:off x="1862422" y="0"/>
            <a:ext cx="309490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196EB0B-77D7-2236-9170-7706C5C4F578}"/>
              </a:ext>
            </a:extLst>
          </p:cNvPr>
          <p:cNvSpPr txBox="1"/>
          <p:nvPr/>
        </p:nvSpPr>
        <p:spPr>
          <a:xfrm>
            <a:off x="4195832" y="4185049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B1D9C7"/>
                </a:solidFill>
                <a:latin typeface="Arial"/>
                <a:cs typeface="Arial" pitchFamily="34" charset="0"/>
              </a:rPr>
              <a:t>05</a:t>
            </a:r>
            <a:endParaRPr lang="ko-KR" altLang="en-US" sz="3600" b="1" dirty="0">
              <a:solidFill>
                <a:srgbClr val="B1D9C7"/>
              </a:solidFill>
              <a:latin typeface="Arial"/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4EDB62F-902E-398D-FEA8-A8F482936432}"/>
              </a:ext>
            </a:extLst>
          </p:cNvPr>
          <p:cNvSpPr txBox="1"/>
          <p:nvPr/>
        </p:nvSpPr>
        <p:spPr>
          <a:xfrm>
            <a:off x="5266687" y="4296727"/>
            <a:ext cx="5737181" cy="432792"/>
          </a:xfrm>
          <a:prstGeom prst="roundRect">
            <a:avLst>
              <a:gd name="adj" fmla="val 50000"/>
            </a:avLst>
          </a:prstGeom>
          <a:solidFill>
            <a:srgbClr val="B1D9C7"/>
          </a:solidFill>
        </p:spPr>
        <p:txBody>
          <a:bodyPr wrap="square" lIns="274320" rtlCol="0" anchor="ctr">
            <a:spAutoFit/>
          </a:bodyPr>
          <a:lstStyle/>
          <a:p>
            <a:pPr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LIMITATIONS OF PROJECT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2AB25D8-1E86-426B-CEDA-6702FFFD3992}"/>
              </a:ext>
            </a:extLst>
          </p:cNvPr>
          <p:cNvSpPr txBox="1"/>
          <p:nvPr/>
        </p:nvSpPr>
        <p:spPr>
          <a:xfrm>
            <a:off x="4195832" y="4915541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62C1C5"/>
                </a:solidFill>
                <a:latin typeface="Arial"/>
                <a:cs typeface="Arial" pitchFamily="34" charset="0"/>
              </a:rPr>
              <a:t>06</a:t>
            </a:r>
            <a:endParaRPr lang="ko-KR" altLang="en-US" sz="3600" b="1" dirty="0">
              <a:solidFill>
                <a:srgbClr val="62C1C5"/>
              </a:solidFill>
              <a:latin typeface="Arial"/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3673477-B602-A818-EA98-48C11E3906E3}"/>
              </a:ext>
            </a:extLst>
          </p:cNvPr>
          <p:cNvSpPr txBox="1"/>
          <p:nvPr/>
        </p:nvSpPr>
        <p:spPr>
          <a:xfrm>
            <a:off x="5266687" y="5027219"/>
            <a:ext cx="5737181" cy="432792"/>
          </a:xfrm>
          <a:prstGeom prst="roundRect">
            <a:avLst>
              <a:gd name="adj" fmla="val 50000"/>
            </a:avLst>
          </a:prstGeom>
          <a:solidFill>
            <a:srgbClr val="62C1C5"/>
          </a:solidFill>
        </p:spPr>
        <p:txBody>
          <a:bodyPr wrap="square" lIns="27432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CONCLUSION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A59EEF3-DEDA-30A9-5A82-0B421249A084}"/>
              </a:ext>
            </a:extLst>
          </p:cNvPr>
          <p:cNvSpPr txBox="1"/>
          <p:nvPr/>
        </p:nvSpPr>
        <p:spPr>
          <a:xfrm>
            <a:off x="4195832" y="5646033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FDD247"/>
                </a:solidFill>
                <a:latin typeface="Arial"/>
                <a:cs typeface="Arial" pitchFamily="34" charset="0"/>
              </a:rPr>
              <a:t>07</a:t>
            </a:r>
            <a:endParaRPr lang="ko-KR" altLang="en-US" sz="3600" b="1" dirty="0">
              <a:solidFill>
                <a:srgbClr val="FDD247"/>
              </a:solidFill>
              <a:latin typeface="Arial"/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6B65894-E271-715D-277D-118B7C99BE83}"/>
              </a:ext>
            </a:extLst>
          </p:cNvPr>
          <p:cNvSpPr txBox="1"/>
          <p:nvPr/>
        </p:nvSpPr>
        <p:spPr>
          <a:xfrm>
            <a:off x="5266687" y="5757711"/>
            <a:ext cx="5737181" cy="432792"/>
          </a:xfrm>
          <a:prstGeom prst="roundRect">
            <a:avLst>
              <a:gd name="adj" fmla="val 50000"/>
            </a:avLst>
          </a:prstGeom>
          <a:solidFill>
            <a:srgbClr val="FDD247"/>
          </a:solidFill>
        </p:spPr>
        <p:txBody>
          <a:bodyPr wrap="square" lIns="27432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OBSERVATIONS &amp; LEARNING FROM THE PROJECT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pic>
        <p:nvPicPr>
          <p:cNvPr id="6" name="Graphic 5" descr="Lightbulb with solid fill">
            <a:extLst>
              <a:ext uri="{FF2B5EF4-FFF2-40B4-BE49-F238E27FC236}">
                <a16:creationId xmlns:a16="http://schemas.microsoft.com/office/drawing/2014/main" id="{9E498403-C27D-FDB2-832B-BFAC3C2151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3D3CB6-D8DF-29D9-F11A-9715969CD15F}"/>
              </a:ext>
            </a:extLst>
          </p:cNvPr>
          <p:cNvSpPr txBox="1"/>
          <p:nvPr/>
        </p:nvSpPr>
        <p:spPr>
          <a:xfrm>
            <a:off x="11752355" y="6122212"/>
            <a:ext cx="33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8504675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86F76-D119-4920-A4C1-17DAC3342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5455E"/>
                </a:solidFill>
              </a:rPr>
              <a:t>|</a:t>
            </a:r>
            <a:r>
              <a:rPr lang="en-US" altLang="ko-KR" sz="3200" b="1" dirty="0">
                <a:solidFill>
                  <a:srgbClr val="35455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OBSERVATIONS &amp; LEARNINGS</a:t>
            </a:r>
            <a:endParaRPr lang="en-IN" sz="3200" b="1" dirty="0">
              <a:solidFill>
                <a:srgbClr val="35455E"/>
              </a:solidFill>
            </a:endParaRPr>
          </a:p>
        </p:txBody>
      </p:sp>
      <p:sp>
        <p:nvSpPr>
          <p:cNvPr id="4" name="Up Arrow 3">
            <a:extLst>
              <a:ext uri="{FF2B5EF4-FFF2-40B4-BE49-F238E27FC236}">
                <a16:creationId xmlns:a16="http://schemas.microsoft.com/office/drawing/2014/main" id="{D8F742AE-7F0F-4DB4-0ADC-BA7898AD9A0D}"/>
              </a:ext>
            </a:extLst>
          </p:cNvPr>
          <p:cNvSpPr/>
          <p:nvPr/>
        </p:nvSpPr>
        <p:spPr>
          <a:xfrm>
            <a:off x="943796" y="1746535"/>
            <a:ext cx="2188737" cy="4418771"/>
          </a:xfrm>
          <a:prstGeom prst="upArrow">
            <a:avLst>
              <a:gd name="adj1" fmla="val 66553"/>
              <a:gd name="adj2" fmla="val 30688"/>
            </a:avLst>
          </a:prstGeom>
          <a:solidFill>
            <a:srgbClr val="576868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E1B092-671E-5101-8938-6EF46DCA1253}"/>
              </a:ext>
            </a:extLst>
          </p:cNvPr>
          <p:cNvSpPr/>
          <p:nvPr/>
        </p:nvSpPr>
        <p:spPr>
          <a:xfrm>
            <a:off x="1748989" y="5149396"/>
            <a:ext cx="4347011" cy="720000"/>
          </a:xfrm>
          <a:prstGeom prst="rect">
            <a:avLst/>
          </a:prstGeom>
          <a:solidFill>
            <a:srgbClr val="B1D9C7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EA1691-9833-A555-0B4D-C89F9764591C}"/>
              </a:ext>
            </a:extLst>
          </p:cNvPr>
          <p:cNvSpPr/>
          <p:nvPr/>
        </p:nvSpPr>
        <p:spPr>
          <a:xfrm>
            <a:off x="1748988" y="2560713"/>
            <a:ext cx="4347011" cy="720000"/>
          </a:xfrm>
          <a:prstGeom prst="rect">
            <a:avLst/>
          </a:prstGeom>
          <a:solidFill>
            <a:srgbClr val="F7A60B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A9397F3-ECA5-2783-B13E-09B3AFC7EE1A}"/>
              </a:ext>
            </a:extLst>
          </p:cNvPr>
          <p:cNvSpPr/>
          <p:nvPr/>
        </p:nvSpPr>
        <p:spPr>
          <a:xfrm>
            <a:off x="1748989" y="3427999"/>
            <a:ext cx="4347011" cy="720000"/>
          </a:xfrm>
          <a:prstGeom prst="rect">
            <a:avLst/>
          </a:prstGeom>
          <a:solidFill>
            <a:srgbClr val="FDD247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55182B-9BFE-3CA1-0E83-2467C2EAD72E}"/>
              </a:ext>
            </a:extLst>
          </p:cNvPr>
          <p:cNvSpPr/>
          <p:nvPr/>
        </p:nvSpPr>
        <p:spPr>
          <a:xfrm>
            <a:off x="1748989" y="4293747"/>
            <a:ext cx="4347011" cy="720000"/>
          </a:xfrm>
          <a:prstGeom prst="rect">
            <a:avLst/>
          </a:prstGeom>
          <a:solidFill>
            <a:srgbClr val="62C1C5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4BB6E5C-0B25-1EAF-0CF9-FB0B038DC4E6}"/>
              </a:ext>
            </a:extLst>
          </p:cNvPr>
          <p:cNvGrpSpPr/>
          <p:nvPr/>
        </p:nvGrpSpPr>
        <p:grpSpPr>
          <a:xfrm>
            <a:off x="1273804" y="4939038"/>
            <a:ext cx="1493509" cy="756162"/>
            <a:chOff x="4333508" y="1848856"/>
            <a:chExt cx="1493509" cy="756162"/>
          </a:xfrm>
        </p:grpSpPr>
        <p:pic>
          <p:nvPicPr>
            <p:cNvPr id="10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48DD99D0-653D-1C2B-0E43-49D2B06F38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00000">
              <a:off x="4567017" y="2249621"/>
              <a:ext cx="1260000" cy="355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C0882F73-F60F-9F60-2AA8-DA35582F8FE1}"/>
                </a:ext>
              </a:extLst>
            </p:cNvPr>
            <p:cNvSpPr/>
            <p:nvPr/>
          </p:nvSpPr>
          <p:spPr>
            <a:xfrm rot="18900000">
              <a:off x="4333508" y="1848856"/>
              <a:ext cx="1272933" cy="633311"/>
            </a:xfrm>
            <a:prstGeom prst="triangle">
              <a:avLst>
                <a:gd name="adj" fmla="val 51150"/>
              </a:avLst>
            </a:prstGeom>
            <a:solidFill>
              <a:srgbClr val="57686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53B3009-C0BB-3794-B235-E329B78BAA29}"/>
              </a:ext>
            </a:extLst>
          </p:cNvPr>
          <p:cNvGrpSpPr/>
          <p:nvPr/>
        </p:nvGrpSpPr>
        <p:grpSpPr>
          <a:xfrm>
            <a:off x="1273804" y="2351535"/>
            <a:ext cx="1493509" cy="756162"/>
            <a:chOff x="4333508" y="1848856"/>
            <a:chExt cx="1493509" cy="756162"/>
          </a:xfrm>
        </p:grpSpPr>
        <p:pic>
          <p:nvPicPr>
            <p:cNvPr id="13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7F7F251E-CDEA-133E-14EE-D456091F63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00000">
              <a:off x="4567017" y="2249621"/>
              <a:ext cx="1260000" cy="355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DB4A8A3E-86C7-3623-4584-234DE48E677F}"/>
                </a:ext>
              </a:extLst>
            </p:cNvPr>
            <p:cNvSpPr/>
            <p:nvPr/>
          </p:nvSpPr>
          <p:spPr>
            <a:xfrm rot="18900000">
              <a:off x="4333508" y="1848856"/>
              <a:ext cx="1272933" cy="633311"/>
            </a:xfrm>
            <a:prstGeom prst="triangle">
              <a:avLst>
                <a:gd name="adj" fmla="val 51150"/>
              </a:avLst>
            </a:prstGeom>
            <a:solidFill>
              <a:srgbClr val="57686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B118ED5-F23F-E243-BA19-F3663AB113EB}"/>
              </a:ext>
            </a:extLst>
          </p:cNvPr>
          <p:cNvGrpSpPr/>
          <p:nvPr/>
        </p:nvGrpSpPr>
        <p:grpSpPr>
          <a:xfrm>
            <a:off x="1273804" y="3228201"/>
            <a:ext cx="1493509" cy="756162"/>
            <a:chOff x="4333508" y="1848856"/>
            <a:chExt cx="1493509" cy="756162"/>
          </a:xfrm>
        </p:grpSpPr>
        <p:pic>
          <p:nvPicPr>
            <p:cNvPr id="16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7F36CE55-C576-7424-678B-B85C299C93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00000">
              <a:off x="4567017" y="2249621"/>
              <a:ext cx="1260000" cy="355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B01F0BFB-BF82-F15B-C14E-B7BFAA2090D4}"/>
                </a:ext>
              </a:extLst>
            </p:cNvPr>
            <p:cNvSpPr/>
            <p:nvPr/>
          </p:nvSpPr>
          <p:spPr>
            <a:xfrm rot="18900000">
              <a:off x="4333508" y="1848856"/>
              <a:ext cx="1272933" cy="633311"/>
            </a:xfrm>
            <a:prstGeom prst="triangle">
              <a:avLst>
                <a:gd name="adj" fmla="val 51150"/>
              </a:avLst>
            </a:prstGeom>
            <a:solidFill>
              <a:srgbClr val="57686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C36596C-43E2-7843-9189-EA6554E81CB5}"/>
              </a:ext>
            </a:extLst>
          </p:cNvPr>
          <p:cNvGrpSpPr/>
          <p:nvPr/>
        </p:nvGrpSpPr>
        <p:grpSpPr>
          <a:xfrm>
            <a:off x="1273804" y="4104869"/>
            <a:ext cx="1493509" cy="756162"/>
            <a:chOff x="4333508" y="1848856"/>
            <a:chExt cx="1493509" cy="756162"/>
          </a:xfrm>
        </p:grpSpPr>
        <p:pic>
          <p:nvPicPr>
            <p:cNvPr id="19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B7969DFB-CF5F-0CB1-CC06-45D77B3BCA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00000">
              <a:off x="4567017" y="2249621"/>
              <a:ext cx="1260000" cy="355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37074942-80C2-CCFD-EF99-8C58A0ED47D1}"/>
                </a:ext>
              </a:extLst>
            </p:cNvPr>
            <p:cNvSpPr/>
            <p:nvPr/>
          </p:nvSpPr>
          <p:spPr>
            <a:xfrm rot="18900000">
              <a:off x="4333508" y="1848856"/>
              <a:ext cx="1272933" cy="633311"/>
            </a:xfrm>
            <a:prstGeom prst="triangle">
              <a:avLst>
                <a:gd name="adj" fmla="val 51150"/>
              </a:avLst>
            </a:prstGeom>
            <a:solidFill>
              <a:srgbClr val="57686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13F93520-251F-F91C-4619-EF2F8988870B}"/>
              </a:ext>
            </a:extLst>
          </p:cNvPr>
          <p:cNvSpPr txBox="1">
            <a:spLocks/>
          </p:cNvSpPr>
          <p:nvPr/>
        </p:nvSpPr>
        <p:spPr>
          <a:xfrm>
            <a:off x="2584230" y="2643630"/>
            <a:ext cx="3270253" cy="502801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Every product requires a deep study and knowledge</a:t>
            </a:r>
            <a:endParaRPr 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FCE9369-C609-0C09-68F7-3B104ED687F9}"/>
              </a:ext>
            </a:extLst>
          </p:cNvPr>
          <p:cNvSpPr txBox="1"/>
          <p:nvPr/>
        </p:nvSpPr>
        <p:spPr>
          <a:xfrm>
            <a:off x="2415135" y="3477799"/>
            <a:ext cx="37156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G</a:t>
            </a:r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raphical depiction, statistical analysis, and data analysis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C16037-26CE-03C9-FC16-624A0F1E8E1F}"/>
              </a:ext>
            </a:extLst>
          </p:cNvPr>
          <p:cNvSpPr txBox="1"/>
          <p:nvPr/>
        </p:nvSpPr>
        <p:spPr>
          <a:xfrm>
            <a:off x="2828791" y="4484470"/>
            <a:ext cx="28883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 Pursuing marketing as a career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A1E3315-E192-40B3-5614-159875B28ADE}"/>
              </a:ext>
            </a:extLst>
          </p:cNvPr>
          <p:cNvSpPr txBox="1"/>
          <p:nvPr/>
        </p:nvSpPr>
        <p:spPr>
          <a:xfrm>
            <a:off x="2584230" y="5208511"/>
            <a:ext cx="34223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Market networking is a crucial aspect of business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36" name="Up Arrow 3">
            <a:extLst>
              <a:ext uri="{FF2B5EF4-FFF2-40B4-BE49-F238E27FC236}">
                <a16:creationId xmlns:a16="http://schemas.microsoft.com/office/drawing/2014/main" id="{348F21AC-C3B8-E729-CBC6-6A9D7F5C601A}"/>
              </a:ext>
            </a:extLst>
          </p:cNvPr>
          <p:cNvSpPr/>
          <p:nvPr/>
        </p:nvSpPr>
        <p:spPr>
          <a:xfrm flipH="1">
            <a:off x="9162366" y="1746534"/>
            <a:ext cx="2085838" cy="4418771"/>
          </a:xfrm>
          <a:prstGeom prst="upArrow">
            <a:avLst>
              <a:gd name="adj1" fmla="val 66553"/>
              <a:gd name="adj2" fmla="val 30688"/>
            </a:avLst>
          </a:prstGeom>
          <a:solidFill>
            <a:srgbClr val="576868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DB050EA-815A-3816-9B20-29A2C902F847}"/>
              </a:ext>
            </a:extLst>
          </p:cNvPr>
          <p:cNvSpPr/>
          <p:nvPr/>
        </p:nvSpPr>
        <p:spPr>
          <a:xfrm flipH="1">
            <a:off x="6338221" y="3427998"/>
            <a:ext cx="4142645" cy="720000"/>
          </a:xfrm>
          <a:prstGeom prst="rect">
            <a:avLst/>
          </a:prstGeom>
          <a:solidFill>
            <a:srgbClr val="FDD247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FE207E1-F149-D5E9-4CEF-1BCADE58B28F}"/>
              </a:ext>
            </a:extLst>
          </p:cNvPr>
          <p:cNvSpPr/>
          <p:nvPr/>
        </p:nvSpPr>
        <p:spPr>
          <a:xfrm flipH="1">
            <a:off x="6338221" y="4293746"/>
            <a:ext cx="4142645" cy="720000"/>
          </a:xfrm>
          <a:prstGeom prst="rect">
            <a:avLst/>
          </a:prstGeom>
          <a:solidFill>
            <a:srgbClr val="62C1C5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8EC10F8-B558-5C60-B9C4-AAC11BC147D5}"/>
              </a:ext>
            </a:extLst>
          </p:cNvPr>
          <p:cNvGrpSpPr/>
          <p:nvPr/>
        </p:nvGrpSpPr>
        <p:grpSpPr>
          <a:xfrm flipH="1">
            <a:off x="9510416" y="3228200"/>
            <a:ext cx="1423295" cy="756162"/>
            <a:chOff x="4333508" y="1848856"/>
            <a:chExt cx="1493509" cy="756162"/>
          </a:xfrm>
        </p:grpSpPr>
        <p:pic>
          <p:nvPicPr>
            <p:cNvPr id="48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9123EA85-E52D-9506-1D9A-2C1F0E3CCE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00000">
              <a:off x="4567017" y="2249621"/>
              <a:ext cx="1260000" cy="355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D8C4FDA9-29A8-3740-3309-D2C6BB527792}"/>
                </a:ext>
              </a:extLst>
            </p:cNvPr>
            <p:cNvSpPr/>
            <p:nvPr/>
          </p:nvSpPr>
          <p:spPr>
            <a:xfrm rot="18900000">
              <a:off x="4333508" y="1848856"/>
              <a:ext cx="1272933" cy="633311"/>
            </a:xfrm>
            <a:prstGeom prst="triangle">
              <a:avLst>
                <a:gd name="adj" fmla="val 51150"/>
              </a:avLst>
            </a:prstGeom>
            <a:solidFill>
              <a:srgbClr val="57686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D01AE08-861B-DDC2-5BC6-D7756ACC42D7}"/>
              </a:ext>
            </a:extLst>
          </p:cNvPr>
          <p:cNvGrpSpPr/>
          <p:nvPr/>
        </p:nvGrpSpPr>
        <p:grpSpPr>
          <a:xfrm flipH="1">
            <a:off x="9510416" y="4104868"/>
            <a:ext cx="1423295" cy="756162"/>
            <a:chOff x="4333508" y="1848856"/>
            <a:chExt cx="1493509" cy="756162"/>
          </a:xfrm>
        </p:grpSpPr>
        <p:pic>
          <p:nvPicPr>
            <p:cNvPr id="51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C30F9C15-2504-107F-6A3C-598CD48B9D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00000">
              <a:off x="4567017" y="2249621"/>
              <a:ext cx="1260000" cy="355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91018838-EC9A-D6B7-A01D-F1FED0CBD872}"/>
                </a:ext>
              </a:extLst>
            </p:cNvPr>
            <p:cNvSpPr/>
            <p:nvPr/>
          </p:nvSpPr>
          <p:spPr>
            <a:xfrm rot="18900000">
              <a:off x="4333508" y="1848856"/>
              <a:ext cx="1272933" cy="633311"/>
            </a:xfrm>
            <a:prstGeom prst="triangle">
              <a:avLst>
                <a:gd name="adj" fmla="val 51150"/>
              </a:avLst>
            </a:prstGeom>
            <a:solidFill>
              <a:srgbClr val="57686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478C8502-B29F-1037-C853-DCFE68F48E32}"/>
              </a:ext>
            </a:extLst>
          </p:cNvPr>
          <p:cNvSpPr txBox="1"/>
          <p:nvPr/>
        </p:nvSpPr>
        <p:spPr>
          <a:xfrm>
            <a:off x="7199675" y="3599445"/>
            <a:ext cx="208583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Fi</a:t>
            </a:r>
            <a:r>
              <a:rPr lang="en-IN" sz="1600" b="0" i="0" u="none" strike="noStrike" dirty="0">
                <a:solidFill>
                  <a:schemeClr val="bg1"/>
                </a:solidFill>
                <a:effectLst/>
              </a:rPr>
              <a:t>rst mover advantage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029B70E-A0DA-0928-5FDB-99B1519C0ED7}"/>
              </a:ext>
            </a:extLst>
          </p:cNvPr>
          <p:cNvSpPr txBox="1"/>
          <p:nvPr/>
        </p:nvSpPr>
        <p:spPr>
          <a:xfrm>
            <a:off x="7202773" y="4484470"/>
            <a:ext cx="250121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Cross Usability of Goods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2A3018F-9FC9-A7D1-CD7B-A25073999041}"/>
              </a:ext>
            </a:extLst>
          </p:cNvPr>
          <p:cNvSpPr txBox="1"/>
          <p:nvPr/>
        </p:nvSpPr>
        <p:spPr>
          <a:xfrm>
            <a:off x="7138102" y="2794812"/>
            <a:ext cx="20858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002060"/>
                </a:solidFill>
              </a:rPr>
              <a:t>SUGGESTIONS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3FAC713-94FC-1C9F-B88C-2B773C81E941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0" name="Graphic 59" descr="Lightbulb with solid fill">
            <a:extLst>
              <a:ext uri="{FF2B5EF4-FFF2-40B4-BE49-F238E27FC236}">
                <a16:creationId xmlns:a16="http://schemas.microsoft.com/office/drawing/2014/main" id="{46E83E5F-ACF6-8BBF-661C-02B7381D2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DDC27BEC-3898-932A-67E6-FA607FB5DF1A}"/>
              </a:ext>
            </a:extLst>
          </p:cNvPr>
          <p:cNvSpPr txBox="1"/>
          <p:nvPr/>
        </p:nvSpPr>
        <p:spPr>
          <a:xfrm>
            <a:off x="11695975" y="6122023"/>
            <a:ext cx="49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01677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men sitting at a table&#10;&#10;Description automatically generated with low confidence">
            <a:extLst>
              <a:ext uri="{FF2B5EF4-FFF2-40B4-BE49-F238E27FC236}">
                <a16:creationId xmlns:a16="http://schemas.microsoft.com/office/drawing/2014/main" id="{066134C6-4028-E408-11CE-8CE04BB9C9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8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1403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E11A92B7-4A72-A3CF-4400-E99846B6F72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685" y="1869649"/>
            <a:ext cx="1618488" cy="1618488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26845946-A352-4637-F998-A3A4F4DD2319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F597DDD-9485-4929-762B-B69DC8105810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solidFill>
              <a:srgbClr val="277DB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E1DFCB-F1B4-77E6-18E4-068D3BE31428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rgbClr val="19A69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E03B90A-8123-04D9-9062-A2E319E0F789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rgbClr val="9AB85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07AB36D-9130-F766-2B73-EF1E45D22DE3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rgbClr val="EE9E1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1E107125-0548-A18E-8186-4037A02B5AC1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0127C4-E916-80F2-67B7-F83EAB47E69B}"/>
              </a:ext>
            </a:extLst>
          </p:cNvPr>
          <p:cNvSpPr txBox="1"/>
          <p:nvPr/>
        </p:nvSpPr>
        <p:spPr>
          <a:xfrm>
            <a:off x="0" y="4050386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ko-KR" altLang="en-US" sz="480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29330B3-5269-2100-6F78-778C05FAB49F}"/>
              </a:ext>
            </a:extLst>
          </p:cNvPr>
          <p:cNvGrpSpPr/>
          <p:nvPr/>
        </p:nvGrpSpPr>
        <p:grpSpPr>
          <a:xfrm rot="3017773">
            <a:off x="6876483" y="1817122"/>
            <a:ext cx="469873" cy="327856"/>
            <a:chOff x="5405974" y="1533288"/>
            <a:chExt cx="608646" cy="424685"/>
          </a:xfrm>
        </p:grpSpPr>
        <p:sp>
          <p:nvSpPr>
            <p:cNvPr id="57" name="Trapezoid 56">
              <a:extLst>
                <a:ext uri="{FF2B5EF4-FFF2-40B4-BE49-F238E27FC236}">
                  <a16:creationId xmlns:a16="http://schemas.microsoft.com/office/drawing/2014/main" id="{59B1F699-5DB9-1382-C9E6-55F3E49FCEAF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rapezoid 57">
              <a:extLst>
                <a:ext uri="{FF2B5EF4-FFF2-40B4-BE49-F238E27FC236}">
                  <a16:creationId xmlns:a16="http://schemas.microsoft.com/office/drawing/2014/main" id="{2F510970-4659-12FE-9147-9873285B3B8F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Trapezoid 58">
              <a:extLst>
                <a:ext uri="{FF2B5EF4-FFF2-40B4-BE49-F238E27FC236}">
                  <a16:creationId xmlns:a16="http://schemas.microsoft.com/office/drawing/2014/main" id="{CA727895-5B4D-98D4-B07E-EEE3EE68843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Trapezoid 59">
              <a:extLst>
                <a:ext uri="{FF2B5EF4-FFF2-40B4-BE49-F238E27FC236}">
                  <a16:creationId xmlns:a16="http://schemas.microsoft.com/office/drawing/2014/main" id="{B5F066EC-07C6-C961-2FB3-851DE8D57AD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Trapezoid 60">
              <a:extLst>
                <a:ext uri="{FF2B5EF4-FFF2-40B4-BE49-F238E27FC236}">
                  <a16:creationId xmlns:a16="http://schemas.microsoft.com/office/drawing/2014/main" id="{15AAC1BC-1802-0303-D261-E34C8DB6F73E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17D92D3-EC2A-122C-94E8-90AE27727603}"/>
              </a:ext>
            </a:extLst>
          </p:cNvPr>
          <p:cNvGrpSpPr/>
          <p:nvPr/>
        </p:nvGrpSpPr>
        <p:grpSpPr>
          <a:xfrm rot="7898637">
            <a:off x="6477129" y="1000348"/>
            <a:ext cx="344525" cy="861967"/>
            <a:chOff x="4130248" y="650162"/>
            <a:chExt cx="502279" cy="1664988"/>
          </a:xfrm>
          <a:solidFill>
            <a:srgbClr val="19A695"/>
          </a:solidFill>
        </p:grpSpPr>
        <p:sp>
          <p:nvSpPr>
            <p:cNvPr id="63" name="Trapezoid 62">
              <a:extLst>
                <a:ext uri="{FF2B5EF4-FFF2-40B4-BE49-F238E27FC236}">
                  <a16:creationId xmlns:a16="http://schemas.microsoft.com/office/drawing/2014/main" id="{513CCB85-7FB0-1708-8F02-F1BB4B66B72E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Trapezoid 94">
              <a:extLst>
                <a:ext uri="{FF2B5EF4-FFF2-40B4-BE49-F238E27FC236}">
                  <a16:creationId xmlns:a16="http://schemas.microsoft.com/office/drawing/2014/main" id="{4667EBEE-D52E-FCF8-0E31-BA3A8B2F7626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82880 w 182880"/>
                <a:gd name="connsiteY2" fmla="*/ 0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0540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68965 w 182880"/>
                <a:gd name="connsiteY2" fmla="*/ 6157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8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2010B33-7A41-775F-78AF-4DC465F3F103}"/>
              </a:ext>
            </a:extLst>
          </p:cNvPr>
          <p:cNvGrpSpPr/>
          <p:nvPr/>
        </p:nvGrpSpPr>
        <p:grpSpPr>
          <a:xfrm rot="15664019">
            <a:off x="5501977" y="746537"/>
            <a:ext cx="414152" cy="1446605"/>
            <a:chOff x="391499" y="630207"/>
            <a:chExt cx="531848" cy="1593194"/>
          </a:xfrm>
        </p:grpSpPr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E1271F0B-4B83-43C5-3E98-3A546F00DA11}"/>
                </a:ext>
              </a:extLst>
            </p:cNvPr>
            <p:cNvSpPr/>
            <p:nvPr/>
          </p:nvSpPr>
          <p:spPr>
            <a:xfrm rot="20495611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87AB444C-2A45-9ABB-FBBA-5FB77FE47FDF}"/>
                </a:ext>
              </a:extLst>
            </p:cNvPr>
            <p:cNvSpPr/>
            <p:nvPr/>
          </p:nvSpPr>
          <p:spPr>
            <a:xfrm rot="20495611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5584776-F4C2-3EF6-A216-A45D7F98BE7B}"/>
              </a:ext>
            </a:extLst>
          </p:cNvPr>
          <p:cNvGrpSpPr/>
          <p:nvPr/>
        </p:nvGrpSpPr>
        <p:grpSpPr>
          <a:xfrm rot="1062574">
            <a:off x="6102323" y="933055"/>
            <a:ext cx="437403" cy="437403"/>
            <a:chOff x="121429" y="411151"/>
            <a:chExt cx="607375" cy="607375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52592E3-A797-C8C8-B8E6-C2EAD42F5223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1F737D9-FD9E-69B6-2CF5-BE8076EA78AC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ysClr val="window" lastClr="FFFFFF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0461479-9F1F-6B84-1181-FA3A28A5CCB1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2EDBD4C3-E1DF-584D-F0EF-F8EE35758BAC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3" name="Rectangle: Top Corners Rounded 72">
            <a:extLst>
              <a:ext uri="{FF2B5EF4-FFF2-40B4-BE49-F238E27FC236}">
                <a16:creationId xmlns:a16="http://schemas.microsoft.com/office/drawing/2014/main" id="{5F83E0B5-EA97-62D5-6B4A-870C1FB09CDB}"/>
              </a:ext>
            </a:extLst>
          </p:cNvPr>
          <p:cNvSpPr/>
          <p:nvPr/>
        </p:nvSpPr>
        <p:spPr>
          <a:xfrm>
            <a:off x="4202732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54E06F0-9301-75A2-FA89-33EE12F06F4C}"/>
              </a:ext>
            </a:extLst>
          </p:cNvPr>
          <p:cNvGrpSpPr/>
          <p:nvPr/>
        </p:nvGrpSpPr>
        <p:grpSpPr>
          <a:xfrm rot="1056235">
            <a:off x="4809324" y="1803551"/>
            <a:ext cx="391039" cy="1171393"/>
            <a:chOff x="391499" y="630207"/>
            <a:chExt cx="531845" cy="1593193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A26EE50E-52A1-DE38-5DE0-BD9C81E6E799}"/>
                </a:ext>
              </a:extLst>
            </p:cNvPr>
            <p:cNvSpPr/>
            <p:nvPr/>
          </p:nvSpPr>
          <p:spPr>
            <a:xfrm rot="20495611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83859DCB-C6B5-9717-8503-EB5B2FFC44FB}"/>
                </a:ext>
              </a:extLst>
            </p:cNvPr>
            <p:cNvSpPr/>
            <p:nvPr/>
          </p:nvSpPr>
          <p:spPr>
            <a:xfrm rot="20495611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7" name="Oval 76">
            <a:extLst>
              <a:ext uri="{FF2B5EF4-FFF2-40B4-BE49-F238E27FC236}">
                <a16:creationId xmlns:a16="http://schemas.microsoft.com/office/drawing/2014/main" id="{8676DA76-B212-0DA6-D2DC-BA1344B08F47}"/>
              </a:ext>
            </a:extLst>
          </p:cNvPr>
          <p:cNvSpPr/>
          <p:nvPr/>
        </p:nvSpPr>
        <p:spPr>
          <a:xfrm>
            <a:off x="4723197" y="1575008"/>
            <a:ext cx="525968" cy="525968"/>
          </a:xfrm>
          <a:prstGeom prst="ellipse">
            <a:avLst/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FB180533-1C3E-709B-AFBC-8685C251CD6D}"/>
              </a:ext>
            </a:extLst>
          </p:cNvPr>
          <p:cNvSpPr/>
          <p:nvPr/>
        </p:nvSpPr>
        <p:spPr>
          <a:xfrm>
            <a:off x="4779922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ysClr val="window" lastClr="FFFFFF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5444C976-007B-4917-75FC-BD1C69CF5473}"/>
              </a:ext>
            </a:extLst>
          </p:cNvPr>
          <p:cNvSpPr/>
          <p:nvPr/>
        </p:nvSpPr>
        <p:spPr>
          <a:xfrm>
            <a:off x="4883259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29D16F3-24EF-EB48-9701-18238953B279}"/>
              </a:ext>
            </a:extLst>
          </p:cNvPr>
          <p:cNvSpPr/>
          <p:nvPr/>
        </p:nvSpPr>
        <p:spPr>
          <a:xfrm>
            <a:off x="4951923" y="1803734"/>
            <a:ext cx="68517" cy="68517"/>
          </a:xfrm>
          <a:prstGeom prst="ellipse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Rectangle: Top Corners Rounded 80">
            <a:extLst>
              <a:ext uri="{FF2B5EF4-FFF2-40B4-BE49-F238E27FC236}">
                <a16:creationId xmlns:a16="http://schemas.microsoft.com/office/drawing/2014/main" id="{115D7647-CFC2-C6A3-3390-FDA0B1E4D18A}"/>
              </a:ext>
            </a:extLst>
          </p:cNvPr>
          <p:cNvSpPr/>
          <p:nvPr/>
        </p:nvSpPr>
        <p:spPr>
          <a:xfrm>
            <a:off x="4388959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>
              <a:lumMod val="75000"/>
            </a:srgbClr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Rectangle: Top Corners Rounded 81">
            <a:extLst>
              <a:ext uri="{FF2B5EF4-FFF2-40B4-BE49-F238E27FC236}">
                <a16:creationId xmlns:a16="http://schemas.microsoft.com/office/drawing/2014/main" id="{BBC4E661-2F48-A176-EDA9-AC33A021925A}"/>
              </a:ext>
            </a:extLst>
          </p:cNvPr>
          <p:cNvSpPr/>
          <p:nvPr/>
        </p:nvSpPr>
        <p:spPr>
          <a:xfrm>
            <a:off x="4551650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6C80392-4FCE-DF20-30D7-BC0DF0B0C23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28E1506-06FC-8FAB-1D71-6C212B728A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5D1BFCA0-B131-8DF1-6EF8-444211806C98}"/>
              </a:ext>
            </a:extLst>
          </p:cNvPr>
          <p:cNvGrpSpPr/>
          <p:nvPr/>
        </p:nvGrpSpPr>
        <p:grpSpPr>
          <a:xfrm rot="18490567" flipH="1">
            <a:off x="6539040" y="1800598"/>
            <a:ext cx="471722" cy="328072"/>
            <a:chOff x="5405974" y="1533288"/>
            <a:chExt cx="611040" cy="424965"/>
          </a:xfrm>
        </p:grpSpPr>
        <p:sp>
          <p:nvSpPr>
            <p:cNvPr id="86" name="Trapezoid 85">
              <a:extLst>
                <a:ext uri="{FF2B5EF4-FFF2-40B4-BE49-F238E27FC236}">
                  <a16:creationId xmlns:a16="http://schemas.microsoft.com/office/drawing/2014/main" id="{0BA54E10-44EF-4D3C-4441-88E6AC7861DC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Trapezoid 86">
              <a:extLst>
                <a:ext uri="{FF2B5EF4-FFF2-40B4-BE49-F238E27FC236}">
                  <a16:creationId xmlns:a16="http://schemas.microsoft.com/office/drawing/2014/main" id="{D31131FE-4580-25FB-3CE2-DAE5B0E0965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rapezoid 87">
              <a:extLst>
                <a:ext uri="{FF2B5EF4-FFF2-40B4-BE49-F238E27FC236}">
                  <a16:creationId xmlns:a16="http://schemas.microsoft.com/office/drawing/2014/main" id="{C69CD4A8-DC72-ABC9-D514-29AF7654FA37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Trapezoid 88">
              <a:extLst>
                <a:ext uri="{FF2B5EF4-FFF2-40B4-BE49-F238E27FC236}">
                  <a16:creationId xmlns:a16="http://schemas.microsoft.com/office/drawing/2014/main" id="{35BC9612-38AC-2621-09A4-D107B72FFDBC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Trapezoid 89">
              <a:extLst>
                <a:ext uri="{FF2B5EF4-FFF2-40B4-BE49-F238E27FC236}">
                  <a16:creationId xmlns:a16="http://schemas.microsoft.com/office/drawing/2014/main" id="{5A54151E-3B95-FC16-F18B-17F8B35002EC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476FD1E-CFF2-F363-2F5E-18EE8E664D79}"/>
              </a:ext>
            </a:extLst>
          </p:cNvPr>
          <p:cNvGrpSpPr/>
          <p:nvPr/>
        </p:nvGrpSpPr>
        <p:grpSpPr>
          <a:xfrm rot="2713823">
            <a:off x="6795078" y="1541788"/>
            <a:ext cx="289218" cy="289219"/>
            <a:chOff x="5108323" y="1463792"/>
            <a:chExt cx="374636" cy="374638"/>
          </a:xfrm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9DDA9F4-0BD7-B515-C306-40BB3FFF1E3F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CB0273C-079B-BF88-14E0-719D2CB8E437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ysClr val="window" lastClr="FFFFFF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5" name="Graphic 4" descr="Gears outline">
            <a:extLst>
              <a:ext uri="{FF2B5EF4-FFF2-40B4-BE49-F238E27FC236}">
                <a16:creationId xmlns:a16="http://schemas.microsoft.com/office/drawing/2014/main" id="{E2E55E78-FF09-CD59-B3AE-06D4301548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71349" y="5667310"/>
            <a:ext cx="914400" cy="914400"/>
          </a:xfrm>
          <a:prstGeom prst="rect">
            <a:avLst/>
          </a:prstGeom>
        </p:spPr>
      </p:pic>
      <p:pic>
        <p:nvPicPr>
          <p:cNvPr id="7" name="Graphic 6" descr="Gears with solid fill">
            <a:extLst>
              <a:ext uri="{FF2B5EF4-FFF2-40B4-BE49-F238E27FC236}">
                <a16:creationId xmlns:a16="http://schemas.microsoft.com/office/drawing/2014/main" id="{F4844D67-7AED-0A84-FC0D-3FD83C9CD3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4987" y="-34149"/>
            <a:ext cx="3262087" cy="326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8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DA98-8183-E410-6E77-8E5810ED4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1929"/>
            <a:ext cx="10515600" cy="1325563"/>
          </a:xfrm>
        </p:spPr>
        <p:txBody>
          <a:bodyPr/>
          <a:lstStyle/>
          <a:p>
            <a:r>
              <a:rPr lang="en-US" dirty="0"/>
              <a:t>|</a:t>
            </a:r>
            <a:r>
              <a:rPr lang="en-IN" sz="3200" b="1" i="0" u="none" strike="noStrike" dirty="0">
                <a:solidFill>
                  <a:srgbClr val="35455E"/>
                </a:solidFill>
                <a:effectLst/>
                <a:latin typeface="Times New Roman" panose="02020603050405020304" pitchFamily="18" charset="0"/>
              </a:rPr>
              <a:t>BACKGROUND OF STUDY</a:t>
            </a:r>
            <a:endParaRPr lang="en-IN" dirty="0">
              <a:solidFill>
                <a:srgbClr val="35455E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5479F2-2CD9-37D1-01C4-283386317089}"/>
              </a:ext>
            </a:extLst>
          </p:cNvPr>
          <p:cNvGrpSpPr/>
          <p:nvPr/>
        </p:nvGrpSpPr>
        <p:grpSpPr>
          <a:xfrm>
            <a:off x="979310" y="1261928"/>
            <a:ext cx="2358792" cy="2715991"/>
            <a:chOff x="1380965" y="1465124"/>
            <a:chExt cx="2358792" cy="2715991"/>
          </a:xfrm>
        </p:grpSpPr>
        <p:pic>
          <p:nvPicPr>
            <p:cNvPr id="6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F480A9D8-6EE9-B4EA-6E8C-5863329485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000000" flipV="1">
              <a:off x="538723" y="2656414"/>
              <a:ext cx="2715991" cy="3334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84FD211-CEB0-7331-B1E4-C0600DA7015F}"/>
                </a:ext>
              </a:extLst>
            </p:cNvPr>
            <p:cNvGrpSpPr/>
            <p:nvPr/>
          </p:nvGrpSpPr>
          <p:grpSpPr>
            <a:xfrm>
              <a:off x="1380965" y="2018710"/>
              <a:ext cx="2358792" cy="1608820"/>
              <a:chOff x="1380965" y="2018710"/>
              <a:chExt cx="2358792" cy="1608820"/>
            </a:xfrm>
          </p:grpSpPr>
          <p:sp>
            <p:nvSpPr>
              <p:cNvPr id="8" name="Parallelogram 7">
                <a:extLst>
                  <a:ext uri="{FF2B5EF4-FFF2-40B4-BE49-F238E27FC236}">
                    <a16:creationId xmlns:a16="http://schemas.microsoft.com/office/drawing/2014/main" id="{4A1846B1-69C9-13A1-50AC-AF39F212EF41}"/>
                  </a:ext>
                </a:extLst>
              </p:cNvPr>
              <p:cNvSpPr/>
              <p:nvPr/>
            </p:nvSpPr>
            <p:spPr>
              <a:xfrm rot="14414865" flipH="1">
                <a:off x="1487101" y="2457044"/>
                <a:ext cx="661487" cy="873760"/>
              </a:xfrm>
              <a:prstGeom prst="parallelogram">
                <a:avLst>
                  <a:gd name="adj" fmla="val 76778"/>
                </a:avLst>
              </a:prstGeom>
              <a:solidFill>
                <a:srgbClr val="B1D9C7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5AAF7B19-5D4B-7AD1-4153-13C0F15FE2AE}"/>
                  </a:ext>
                </a:extLst>
              </p:cNvPr>
              <p:cNvSpPr/>
              <p:nvPr/>
            </p:nvSpPr>
            <p:spPr>
              <a:xfrm>
                <a:off x="1528770" y="2018710"/>
                <a:ext cx="2210987" cy="1608820"/>
              </a:xfrm>
              <a:custGeom>
                <a:avLst/>
                <a:gdLst>
                  <a:gd name="connsiteX0" fmla="*/ 1636300 w 2210987"/>
                  <a:gd name="connsiteY0" fmla="*/ 0 h 1608820"/>
                  <a:gd name="connsiteX1" fmla="*/ 2210987 w 2210987"/>
                  <a:gd name="connsiteY1" fmla="*/ 804410 h 1608820"/>
                  <a:gd name="connsiteX2" fmla="*/ 1636300 w 2210987"/>
                  <a:gd name="connsiteY2" fmla="*/ 1608820 h 1608820"/>
                  <a:gd name="connsiteX3" fmla="*/ 1636300 w 2210987"/>
                  <a:gd name="connsiteY3" fmla="*/ 1241341 h 1608820"/>
                  <a:gd name="connsiteX4" fmla="*/ 0 w 2210987"/>
                  <a:gd name="connsiteY4" fmla="*/ 1241341 h 1608820"/>
                  <a:gd name="connsiteX5" fmla="*/ 501792 w 2210987"/>
                  <a:gd name="connsiteY5" fmla="*/ 367479 h 1608820"/>
                  <a:gd name="connsiteX6" fmla="*/ 1636300 w 2210987"/>
                  <a:gd name="connsiteY6" fmla="*/ 367479 h 1608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10987" h="1608820">
                    <a:moveTo>
                      <a:pt x="1636300" y="0"/>
                    </a:moveTo>
                    <a:lnTo>
                      <a:pt x="2210987" y="804410"/>
                    </a:lnTo>
                    <a:lnTo>
                      <a:pt x="1636300" y="1608820"/>
                    </a:lnTo>
                    <a:lnTo>
                      <a:pt x="1636300" y="1241341"/>
                    </a:lnTo>
                    <a:lnTo>
                      <a:pt x="0" y="1241341"/>
                    </a:lnTo>
                    <a:lnTo>
                      <a:pt x="501792" y="367479"/>
                    </a:lnTo>
                    <a:lnTo>
                      <a:pt x="1636300" y="367479"/>
                    </a:lnTo>
                    <a:close/>
                  </a:path>
                </a:pathLst>
              </a:custGeom>
              <a:solidFill>
                <a:srgbClr val="B1D9C7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82C61B7-23E6-B7DE-5BAF-F85F33D61C9F}"/>
              </a:ext>
            </a:extLst>
          </p:cNvPr>
          <p:cNvGrpSpPr/>
          <p:nvPr/>
        </p:nvGrpSpPr>
        <p:grpSpPr>
          <a:xfrm>
            <a:off x="3670568" y="1261928"/>
            <a:ext cx="2358792" cy="2715991"/>
            <a:chOff x="1380965" y="1465124"/>
            <a:chExt cx="2358792" cy="2715991"/>
          </a:xfrm>
        </p:grpSpPr>
        <p:pic>
          <p:nvPicPr>
            <p:cNvPr id="11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253A33CB-3D54-1D18-7C32-1AED1A37AF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000000" flipV="1">
              <a:off x="538723" y="2656414"/>
              <a:ext cx="2715991" cy="3334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8EBC07D-773F-573E-58E4-0E5D17572A03}"/>
                </a:ext>
              </a:extLst>
            </p:cNvPr>
            <p:cNvGrpSpPr/>
            <p:nvPr/>
          </p:nvGrpSpPr>
          <p:grpSpPr>
            <a:xfrm>
              <a:off x="1380965" y="2018710"/>
              <a:ext cx="2358792" cy="1608820"/>
              <a:chOff x="1380965" y="2018710"/>
              <a:chExt cx="2358792" cy="1608820"/>
            </a:xfrm>
          </p:grpSpPr>
          <p:sp>
            <p:nvSpPr>
              <p:cNvPr id="13" name="Parallelogram 12">
                <a:extLst>
                  <a:ext uri="{FF2B5EF4-FFF2-40B4-BE49-F238E27FC236}">
                    <a16:creationId xmlns:a16="http://schemas.microsoft.com/office/drawing/2014/main" id="{E3F8F234-CC1F-D254-0794-C1075BB62F79}"/>
                  </a:ext>
                </a:extLst>
              </p:cNvPr>
              <p:cNvSpPr/>
              <p:nvPr/>
            </p:nvSpPr>
            <p:spPr>
              <a:xfrm rot="14414865" flipH="1">
                <a:off x="1487101" y="2457044"/>
                <a:ext cx="661487" cy="873760"/>
              </a:xfrm>
              <a:prstGeom prst="parallelogram">
                <a:avLst>
                  <a:gd name="adj" fmla="val 76778"/>
                </a:avLst>
              </a:prstGeom>
              <a:solidFill>
                <a:srgbClr val="62C1C5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476D35B8-6D7A-595F-5FEF-1984CBD87666}"/>
                  </a:ext>
                </a:extLst>
              </p:cNvPr>
              <p:cNvSpPr/>
              <p:nvPr/>
            </p:nvSpPr>
            <p:spPr>
              <a:xfrm>
                <a:off x="1528770" y="2018710"/>
                <a:ext cx="2210987" cy="1608820"/>
              </a:xfrm>
              <a:custGeom>
                <a:avLst/>
                <a:gdLst>
                  <a:gd name="connsiteX0" fmla="*/ 1636300 w 2210987"/>
                  <a:gd name="connsiteY0" fmla="*/ 0 h 1608820"/>
                  <a:gd name="connsiteX1" fmla="*/ 2210987 w 2210987"/>
                  <a:gd name="connsiteY1" fmla="*/ 804410 h 1608820"/>
                  <a:gd name="connsiteX2" fmla="*/ 1636300 w 2210987"/>
                  <a:gd name="connsiteY2" fmla="*/ 1608820 h 1608820"/>
                  <a:gd name="connsiteX3" fmla="*/ 1636300 w 2210987"/>
                  <a:gd name="connsiteY3" fmla="*/ 1241341 h 1608820"/>
                  <a:gd name="connsiteX4" fmla="*/ 0 w 2210987"/>
                  <a:gd name="connsiteY4" fmla="*/ 1241341 h 1608820"/>
                  <a:gd name="connsiteX5" fmla="*/ 501792 w 2210987"/>
                  <a:gd name="connsiteY5" fmla="*/ 367479 h 1608820"/>
                  <a:gd name="connsiteX6" fmla="*/ 1636300 w 2210987"/>
                  <a:gd name="connsiteY6" fmla="*/ 367479 h 1608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10987" h="1608820">
                    <a:moveTo>
                      <a:pt x="1636300" y="0"/>
                    </a:moveTo>
                    <a:lnTo>
                      <a:pt x="2210987" y="804410"/>
                    </a:lnTo>
                    <a:lnTo>
                      <a:pt x="1636300" y="1608820"/>
                    </a:lnTo>
                    <a:lnTo>
                      <a:pt x="1636300" y="1241341"/>
                    </a:lnTo>
                    <a:lnTo>
                      <a:pt x="0" y="1241341"/>
                    </a:lnTo>
                    <a:lnTo>
                      <a:pt x="501792" y="367479"/>
                    </a:lnTo>
                    <a:lnTo>
                      <a:pt x="1636300" y="367479"/>
                    </a:lnTo>
                    <a:close/>
                  </a:path>
                </a:pathLst>
              </a:custGeom>
              <a:solidFill>
                <a:srgbClr val="62C1C5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4CDFEF9-4BA7-F0E1-D8D3-DA5151466E4C}"/>
              </a:ext>
            </a:extLst>
          </p:cNvPr>
          <p:cNvGrpSpPr/>
          <p:nvPr/>
        </p:nvGrpSpPr>
        <p:grpSpPr>
          <a:xfrm>
            <a:off x="6361826" y="1261928"/>
            <a:ext cx="2358792" cy="2715991"/>
            <a:chOff x="1380965" y="1465124"/>
            <a:chExt cx="2358792" cy="2715991"/>
          </a:xfrm>
        </p:grpSpPr>
        <p:pic>
          <p:nvPicPr>
            <p:cNvPr id="16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1946515E-9FB4-B1FE-B446-B39B37C4D8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000000" flipV="1">
              <a:off x="538723" y="2656414"/>
              <a:ext cx="2715991" cy="3334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241EFDF-5536-CBED-A628-92851E4C2BF9}"/>
                </a:ext>
              </a:extLst>
            </p:cNvPr>
            <p:cNvGrpSpPr/>
            <p:nvPr/>
          </p:nvGrpSpPr>
          <p:grpSpPr>
            <a:xfrm>
              <a:off x="1380965" y="2018710"/>
              <a:ext cx="2358792" cy="1608820"/>
              <a:chOff x="1380965" y="2018710"/>
              <a:chExt cx="2358792" cy="1608820"/>
            </a:xfrm>
          </p:grpSpPr>
          <p:sp>
            <p:nvSpPr>
              <p:cNvPr id="18" name="Parallelogram 17">
                <a:extLst>
                  <a:ext uri="{FF2B5EF4-FFF2-40B4-BE49-F238E27FC236}">
                    <a16:creationId xmlns:a16="http://schemas.microsoft.com/office/drawing/2014/main" id="{000877BD-0932-B79A-1E38-F1A5C0B19332}"/>
                  </a:ext>
                </a:extLst>
              </p:cNvPr>
              <p:cNvSpPr/>
              <p:nvPr/>
            </p:nvSpPr>
            <p:spPr>
              <a:xfrm rot="14414865" flipH="1">
                <a:off x="1487101" y="2457044"/>
                <a:ext cx="661487" cy="873760"/>
              </a:xfrm>
              <a:prstGeom prst="parallelogram">
                <a:avLst>
                  <a:gd name="adj" fmla="val 76778"/>
                </a:avLst>
              </a:prstGeom>
              <a:solidFill>
                <a:srgbClr val="FDD247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5BCF456-98BE-7FC9-670C-5C50BCB167E5}"/>
                  </a:ext>
                </a:extLst>
              </p:cNvPr>
              <p:cNvSpPr/>
              <p:nvPr/>
            </p:nvSpPr>
            <p:spPr>
              <a:xfrm>
                <a:off x="1528770" y="2018710"/>
                <a:ext cx="2210987" cy="1608820"/>
              </a:xfrm>
              <a:custGeom>
                <a:avLst/>
                <a:gdLst>
                  <a:gd name="connsiteX0" fmla="*/ 1636300 w 2210987"/>
                  <a:gd name="connsiteY0" fmla="*/ 0 h 1608820"/>
                  <a:gd name="connsiteX1" fmla="*/ 2210987 w 2210987"/>
                  <a:gd name="connsiteY1" fmla="*/ 804410 h 1608820"/>
                  <a:gd name="connsiteX2" fmla="*/ 1636300 w 2210987"/>
                  <a:gd name="connsiteY2" fmla="*/ 1608820 h 1608820"/>
                  <a:gd name="connsiteX3" fmla="*/ 1636300 w 2210987"/>
                  <a:gd name="connsiteY3" fmla="*/ 1241341 h 1608820"/>
                  <a:gd name="connsiteX4" fmla="*/ 0 w 2210987"/>
                  <a:gd name="connsiteY4" fmla="*/ 1241341 h 1608820"/>
                  <a:gd name="connsiteX5" fmla="*/ 501792 w 2210987"/>
                  <a:gd name="connsiteY5" fmla="*/ 367479 h 1608820"/>
                  <a:gd name="connsiteX6" fmla="*/ 1636300 w 2210987"/>
                  <a:gd name="connsiteY6" fmla="*/ 367479 h 1608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10987" h="1608820">
                    <a:moveTo>
                      <a:pt x="1636300" y="0"/>
                    </a:moveTo>
                    <a:lnTo>
                      <a:pt x="2210987" y="804410"/>
                    </a:lnTo>
                    <a:lnTo>
                      <a:pt x="1636300" y="1608820"/>
                    </a:lnTo>
                    <a:lnTo>
                      <a:pt x="1636300" y="1241341"/>
                    </a:lnTo>
                    <a:lnTo>
                      <a:pt x="0" y="1241341"/>
                    </a:lnTo>
                    <a:lnTo>
                      <a:pt x="501792" y="367479"/>
                    </a:lnTo>
                    <a:lnTo>
                      <a:pt x="1636300" y="367479"/>
                    </a:lnTo>
                    <a:close/>
                  </a:path>
                </a:pathLst>
              </a:custGeom>
              <a:solidFill>
                <a:srgbClr val="FDD247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7ADC129-50AC-A9D7-2006-C12264BC4F6F}"/>
              </a:ext>
            </a:extLst>
          </p:cNvPr>
          <p:cNvGrpSpPr/>
          <p:nvPr/>
        </p:nvGrpSpPr>
        <p:grpSpPr>
          <a:xfrm>
            <a:off x="9053085" y="1261928"/>
            <a:ext cx="2358792" cy="2715991"/>
            <a:chOff x="1380965" y="1465124"/>
            <a:chExt cx="2358792" cy="2715991"/>
          </a:xfrm>
        </p:grpSpPr>
        <p:pic>
          <p:nvPicPr>
            <p:cNvPr id="21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58970ACF-2923-08E3-E526-31E27BFB21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000000" flipV="1">
              <a:off x="538723" y="2656414"/>
              <a:ext cx="2715991" cy="3334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0FD17F6-70D6-F72D-FC79-E29FA7F8220B}"/>
                </a:ext>
              </a:extLst>
            </p:cNvPr>
            <p:cNvGrpSpPr/>
            <p:nvPr/>
          </p:nvGrpSpPr>
          <p:grpSpPr>
            <a:xfrm>
              <a:off x="1380965" y="2018710"/>
              <a:ext cx="2358792" cy="1608820"/>
              <a:chOff x="1380965" y="2018710"/>
              <a:chExt cx="2358792" cy="1608820"/>
            </a:xfrm>
          </p:grpSpPr>
          <p:sp>
            <p:nvSpPr>
              <p:cNvPr id="23" name="Parallelogram 22">
                <a:extLst>
                  <a:ext uri="{FF2B5EF4-FFF2-40B4-BE49-F238E27FC236}">
                    <a16:creationId xmlns:a16="http://schemas.microsoft.com/office/drawing/2014/main" id="{5E8C4066-3D56-56F7-14EA-A4957CDE10B1}"/>
                  </a:ext>
                </a:extLst>
              </p:cNvPr>
              <p:cNvSpPr/>
              <p:nvPr/>
            </p:nvSpPr>
            <p:spPr>
              <a:xfrm rot="14414865" flipH="1">
                <a:off x="1487101" y="2457044"/>
                <a:ext cx="661487" cy="873760"/>
              </a:xfrm>
              <a:prstGeom prst="parallelogram">
                <a:avLst>
                  <a:gd name="adj" fmla="val 76778"/>
                </a:avLst>
              </a:prstGeom>
              <a:solidFill>
                <a:srgbClr val="F7A60B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16C0FA32-7077-F7AA-F765-8FF2EE175B12}"/>
                  </a:ext>
                </a:extLst>
              </p:cNvPr>
              <p:cNvSpPr/>
              <p:nvPr/>
            </p:nvSpPr>
            <p:spPr>
              <a:xfrm>
                <a:off x="1528770" y="2018710"/>
                <a:ext cx="2210987" cy="1608820"/>
              </a:xfrm>
              <a:custGeom>
                <a:avLst/>
                <a:gdLst>
                  <a:gd name="connsiteX0" fmla="*/ 1636300 w 2210987"/>
                  <a:gd name="connsiteY0" fmla="*/ 0 h 1608820"/>
                  <a:gd name="connsiteX1" fmla="*/ 2210987 w 2210987"/>
                  <a:gd name="connsiteY1" fmla="*/ 804410 h 1608820"/>
                  <a:gd name="connsiteX2" fmla="*/ 1636300 w 2210987"/>
                  <a:gd name="connsiteY2" fmla="*/ 1608820 h 1608820"/>
                  <a:gd name="connsiteX3" fmla="*/ 1636300 w 2210987"/>
                  <a:gd name="connsiteY3" fmla="*/ 1241341 h 1608820"/>
                  <a:gd name="connsiteX4" fmla="*/ 0 w 2210987"/>
                  <a:gd name="connsiteY4" fmla="*/ 1241341 h 1608820"/>
                  <a:gd name="connsiteX5" fmla="*/ 501792 w 2210987"/>
                  <a:gd name="connsiteY5" fmla="*/ 367479 h 1608820"/>
                  <a:gd name="connsiteX6" fmla="*/ 1636300 w 2210987"/>
                  <a:gd name="connsiteY6" fmla="*/ 367479 h 1608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10987" h="1608820">
                    <a:moveTo>
                      <a:pt x="1636300" y="0"/>
                    </a:moveTo>
                    <a:lnTo>
                      <a:pt x="2210987" y="804410"/>
                    </a:lnTo>
                    <a:lnTo>
                      <a:pt x="1636300" y="1608820"/>
                    </a:lnTo>
                    <a:lnTo>
                      <a:pt x="1636300" y="1241341"/>
                    </a:lnTo>
                    <a:lnTo>
                      <a:pt x="0" y="1241341"/>
                    </a:lnTo>
                    <a:lnTo>
                      <a:pt x="501792" y="367479"/>
                    </a:lnTo>
                    <a:lnTo>
                      <a:pt x="1636300" y="367479"/>
                    </a:lnTo>
                    <a:close/>
                  </a:path>
                </a:pathLst>
              </a:custGeom>
              <a:solidFill>
                <a:srgbClr val="F7A60B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058A40C-3131-2883-C892-4BC48A56D4F8}"/>
              </a:ext>
            </a:extLst>
          </p:cNvPr>
          <p:cNvGrpSpPr/>
          <p:nvPr/>
        </p:nvGrpSpPr>
        <p:grpSpPr>
          <a:xfrm>
            <a:off x="9118362" y="4076435"/>
            <a:ext cx="2276181" cy="1354217"/>
            <a:chOff x="2551704" y="4283314"/>
            <a:chExt cx="926898" cy="1354217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792A2AC-8382-C5C6-0D62-E7A21C8330E3}"/>
                </a:ext>
              </a:extLst>
            </p:cNvPr>
            <p:cNvSpPr txBox="1"/>
            <p:nvPr/>
          </p:nvSpPr>
          <p:spPr>
            <a:xfrm>
              <a:off x="2551705" y="4560313"/>
              <a:ext cx="92689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000000"/>
                  </a:solidFill>
                </a:rPr>
                <a:t>U</a:t>
              </a:r>
              <a:r>
                <a:rPr lang="en-US" sz="1600" b="0" i="0" u="none" strike="noStrike" dirty="0">
                  <a:solidFill>
                    <a:srgbClr val="000000"/>
                  </a:solidFill>
                  <a:effectLst/>
                </a:rPr>
                <a:t>sing design to build relationships, increase brand awareness, and drive sales.</a:t>
              </a:r>
              <a:endPara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B4F8502-C24C-7A7B-3972-E50CA3DFBCA1}"/>
                </a:ext>
              </a:extLst>
            </p:cNvPr>
            <p:cNvSpPr txBox="1"/>
            <p:nvPr/>
          </p:nvSpPr>
          <p:spPr>
            <a:xfrm>
              <a:off x="2551704" y="4283314"/>
              <a:ext cx="926897" cy="276999"/>
            </a:xfrm>
            <a:prstGeom prst="rect">
              <a:avLst/>
            </a:prstGeom>
            <a:solidFill>
              <a:srgbClr val="F7A60B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B596EB2-6431-DB6D-24D5-3AE39F756AEB}"/>
              </a:ext>
            </a:extLst>
          </p:cNvPr>
          <p:cNvGrpSpPr/>
          <p:nvPr/>
        </p:nvGrpSpPr>
        <p:grpSpPr>
          <a:xfrm>
            <a:off x="6317852" y="4076435"/>
            <a:ext cx="2276181" cy="2092881"/>
            <a:chOff x="2551704" y="4283314"/>
            <a:chExt cx="926898" cy="2092881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812A8DD-F9F1-B983-2854-6E3E652DC601}"/>
                </a:ext>
              </a:extLst>
            </p:cNvPr>
            <p:cNvSpPr txBox="1"/>
            <p:nvPr/>
          </p:nvSpPr>
          <p:spPr>
            <a:xfrm>
              <a:off x="2551705" y="4560313"/>
              <a:ext cx="926897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i="0" u="none" strike="noStrike" dirty="0">
                  <a:solidFill>
                    <a:srgbClr val="000000"/>
                  </a:solidFill>
                  <a:effectLst/>
                </a:rPr>
                <a:t>Market networking is a term used to describe a variety of different ways to interact with people in the industry, to build relationships and find new business.</a:t>
              </a:r>
              <a:endPara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7F882C8-1B41-30DB-A418-D34B1DCB153E}"/>
                </a:ext>
              </a:extLst>
            </p:cNvPr>
            <p:cNvSpPr txBox="1"/>
            <p:nvPr/>
          </p:nvSpPr>
          <p:spPr>
            <a:xfrm>
              <a:off x="2551704" y="4283314"/>
              <a:ext cx="926897" cy="276999"/>
            </a:xfrm>
            <a:prstGeom prst="rect">
              <a:avLst/>
            </a:prstGeom>
            <a:solidFill>
              <a:srgbClr val="FDD247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32EF89D-246C-8CC0-CC56-F07CBC50067E}"/>
              </a:ext>
            </a:extLst>
          </p:cNvPr>
          <p:cNvGrpSpPr/>
          <p:nvPr/>
        </p:nvGrpSpPr>
        <p:grpSpPr>
          <a:xfrm>
            <a:off x="3517342" y="4076435"/>
            <a:ext cx="2276181" cy="1600438"/>
            <a:chOff x="2551704" y="4283314"/>
            <a:chExt cx="926898" cy="1600438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1C27FDD-F800-B2EC-2D53-8C17189B9B5F}"/>
                </a:ext>
              </a:extLst>
            </p:cNvPr>
            <p:cNvSpPr txBox="1"/>
            <p:nvPr/>
          </p:nvSpPr>
          <p:spPr>
            <a:xfrm>
              <a:off x="2551705" y="4560313"/>
              <a:ext cx="92689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i="0" u="none" strike="noStrike" dirty="0"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cs typeface="Times New Roman" panose="02020603050405020304" pitchFamily="18" charset="0"/>
                </a:rPr>
                <a:t>It involves gathering and analyzing market data to gain a better understanding of the market.</a:t>
              </a:r>
              <a:endPara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cs typeface="Times New Roman" panose="02020603050405020304" pitchFamily="18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EE04432-834E-7039-30F5-513A53923292}"/>
                </a:ext>
              </a:extLst>
            </p:cNvPr>
            <p:cNvSpPr txBox="1"/>
            <p:nvPr/>
          </p:nvSpPr>
          <p:spPr>
            <a:xfrm>
              <a:off x="2551704" y="4283314"/>
              <a:ext cx="926897" cy="276999"/>
            </a:xfrm>
            <a:prstGeom prst="rect">
              <a:avLst/>
            </a:prstGeom>
            <a:solidFill>
              <a:srgbClr val="62C1C5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3871C84-7DBE-B800-1D27-5D82F5459385}"/>
              </a:ext>
            </a:extLst>
          </p:cNvPr>
          <p:cNvGrpSpPr/>
          <p:nvPr/>
        </p:nvGrpSpPr>
        <p:grpSpPr>
          <a:xfrm>
            <a:off x="493487" y="4076435"/>
            <a:ext cx="2499527" cy="2339102"/>
            <a:chOff x="2460754" y="4283314"/>
            <a:chExt cx="1017848" cy="2339102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FF61FBD-849F-57FA-B626-25E317B44B25}"/>
                </a:ext>
              </a:extLst>
            </p:cNvPr>
            <p:cNvSpPr txBox="1"/>
            <p:nvPr/>
          </p:nvSpPr>
          <p:spPr>
            <a:xfrm>
              <a:off x="2460754" y="4560313"/>
              <a:ext cx="1017848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i="0" u="none" strike="noStrike" dirty="0"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</a:rPr>
                <a:t>It involves collecting information from the market to help businesses understand the market they are operating in, the products they offer, and the customers they need to serve.</a:t>
              </a:r>
              <a:endPara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DA2562E-79A1-27CB-3C66-2B82120A579C}"/>
                </a:ext>
              </a:extLst>
            </p:cNvPr>
            <p:cNvSpPr txBox="1"/>
            <p:nvPr/>
          </p:nvSpPr>
          <p:spPr>
            <a:xfrm>
              <a:off x="2551704" y="4283314"/>
              <a:ext cx="926897" cy="276999"/>
            </a:xfrm>
            <a:prstGeom prst="rect">
              <a:avLst/>
            </a:prstGeom>
            <a:solidFill>
              <a:srgbClr val="B1D9C7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5AD2FCF-A419-BA10-0BC7-3096EB462C8B}"/>
              </a:ext>
            </a:extLst>
          </p:cNvPr>
          <p:cNvSpPr txBox="1"/>
          <p:nvPr/>
        </p:nvSpPr>
        <p:spPr>
          <a:xfrm>
            <a:off x="1495063" y="2309735"/>
            <a:ext cx="13346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Market Research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A7D695E-7503-3805-4FB1-99BED54D1457}"/>
              </a:ext>
            </a:extLst>
          </p:cNvPr>
          <p:cNvSpPr txBox="1"/>
          <p:nvPr/>
        </p:nvSpPr>
        <p:spPr>
          <a:xfrm>
            <a:off x="4279989" y="2312140"/>
            <a:ext cx="13346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Market </a:t>
            </a:r>
            <a:r>
              <a:rPr lang="en-US" altLang="ko-KR" b="1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Analysis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DE8548-B920-8173-A091-36DC37837C4E}"/>
              </a:ext>
            </a:extLst>
          </p:cNvPr>
          <p:cNvSpPr txBox="1"/>
          <p:nvPr/>
        </p:nvSpPr>
        <p:spPr>
          <a:xfrm>
            <a:off x="6825623" y="2309734"/>
            <a:ext cx="16164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Market Networking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B4B1219-9C37-428D-B42A-913E6CC64C21}"/>
              </a:ext>
            </a:extLst>
          </p:cNvPr>
          <p:cNvSpPr txBox="1"/>
          <p:nvPr/>
        </p:nvSpPr>
        <p:spPr>
          <a:xfrm>
            <a:off x="9620424" y="2309733"/>
            <a:ext cx="13346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Design in Marketing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9A3EF4A-114F-136E-359B-C66D6551BA49}"/>
              </a:ext>
            </a:extLst>
          </p:cNvPr>
          <p:cNvSpPr/>
          <p:nvPr/>
        </p:nvSpPr>
        <p:spPr>
          <a:xfrm>
            <a:off x="1" y="6647542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0" name="Graphic 49" descr="Lightbulb with solid fill">
            <a:extLst>
              <a:ext uri="{FF2B5EF4-FFF2-40B4-BE49-F238E27FC236}">
                <a16:creationId xmlns:a16="http://schemas.microsoft.com/office/drawing/2014/main" id="{6DF284CF-0EE8-5A48-92EF-A1B4AD2085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8E80D32A-8990-5D45-E671-15AABC0E877B}"/>
              </a:ext>
            </a:extLst>
          </p:cNvPr>
          <p:cNvSpPr txBox="1"/>
          <p:nvPr/>
        </p:nvSpPr>
        <p:spPr>
          <a:xfrm>
            <a:off x="11752355" y="6122212"/>
            <a:ext cx="33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36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32F15-18C5-595A-2A14-3280F0F3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33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35455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en-US" sz="3200" b="1" dirty="0">
                <a:solidFill>
                  <a:srgbClr val="35455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INDUSTRY PROFILE</a:t>
            </a:r>
            <a:endParaRPr lang="en-IN" sz="3200" b="1" dirty="0">
              <a:solidFill>
                <a:srgbClr val="35455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ound Same Side Corner Rectangle 2">
            <a:extLst>
              <a:ext uri="{FF2B5EF4-FFF2-40B4-BE49-F238E27FC236}">
                <a16:creationId xmlns:a16="http://schemas.microsoft.com/office/drawing/2014/main" id="{4F23465A-0466-964E-5DCE-513C78E7E382}"/>
              </a:ext>
            </a:extLst>
          </p:cNvPr>
          <p:cNvSpPr/>
          <p:nvPr/>
        </p:nvSpPr>
        <p:spPr>
          <a:xfrm rot="5400000">
            <a:off x="8521672" y="2681374"/>
            <a:ext cx="797426" cy="5654468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ysClr val="window" lastClr="FFFFFF">
                  <a:lumMod val="87000"/>
                </a:sysClr>
              </a:gs>
              <a:gs pos="100000">
                <a:sysClr val="window" lastClr="FFFFFF"/>
              </a:gs>
            </a:gsLst>
            <a:lin ang="8100000" scaled="1"/>
            <a:tileRect/>
          </a:gradFill>
          <a:ln w="6350" cap="flat" cmpd="sng" algn="ctr">
            <a:solidFill>
              <a:sysClr val="window" lastClr="FFFFFF"/>
            </a:solidFill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0139FA-A1A1-2B04-7FF9-FFFD40E5CD83}"/>
              </a:ext>
            </a:extLst>
          </p:cNvPr>
          <p:cNvGrpSpPr/>
          <p:nvPr/>
        </p:nvGrpSpPr>
        <p:grpSpPr>
          <a:xfrm>
            <a:off x="3863142" y="1385894"/>
            <a:ext cx="4460016" cy="4505456"/>
            <a:chOff x="2514579" y="1730962"/>
            <a:chExt cx="4068000" cy="406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10F8B55-96CC-86CE-5C70-16CC744C191A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87000"/>
                  </a:sysClr>
                </a:gs>
                <a:gs pos="100000">
                  <a:sysClr val="window" lastClr="FFFFFF"/>
                </a:gs>
              </a:gsLst>
              <a:lin ang="8100000" scaled="1"/>
              <a:tileRect/>
            </a:gradFill>
            <a:ln w="6350" cap="flat" cmpd="sng" algn="ctr">
              <a:solidFill>
                <a:sysClr val="window" lastClr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8" name="Pie 5">
              <a:extLst>
                <a:ext uri="{FF2B5EF4-FFF2-40B4-BE49-F238E27FC236}">
                  <a16:creationId xmlns:a16="http://schemas.microsoft.com/office/drawing/2014/main" id="{F5A202E5-4F4B-D737-A635-334F48B4F8B0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0839137"/>
                <a:gd name="adj2" fmla="val 5413164"/>
              </a:avLst>
            </a:prstGeom>
            <a:solidFill>
              <a:srgbClr val="F7A60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0" name="Round Same Side Corner Rectangle 6">
            <a:extLst>
              <a:ext uri="{FF2B5EF4-FFF2-40B4-BE49-F238E27FC236}">
                <a16:creationId xmlns:a16="http://schemas.microsoft.com/office/drawing/2014/main" id="{1C60D489-031C-8EBE-6287-A5935E7428C5}"/>
              </a:ext>
            </a:extLst>
          </p:cNvPr>
          <p:cNvSpPr/>
          <p:nvPr/>
        </p:nvSpPr>
        <p:spPr>
          <a:xfrm rot="16200000">
            <a:off x="3384183" y="-124451"/>
            <a:ext cx="797426" cy="4617893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ysClr val="window" lastClr="FFFFFF">
                  <a:lumMod val="87000"/>
                </a:sysClr>
              </a:gs>
              <a:gs pos="100000">
                <a:sysClr val="window" lastClr="FFFFFF"/>
              </a:gs>
            </a:gsLst>
            <a:lin ang="8100000" scaled="1"/>
            <a:tileRect/>
          </a:gradFill>
          <a:ln w="6350" cap="flat" cmpd="sng" algn="ctr">
            <a:solidFill>
              <a:sysClr val="window" lastClr="FFFFFF"/>
            </a:solidFill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39CD5CF-49E4-36B9-3856-F25F3C492D5C}"/>
              </a:ext>
            </a:extLst>
          </p:cNvPr>
          <p:cNvGrpSpPr/>
          <p:nvPr/>
        </p:nvGrpSpPr>
        <p:grpSpPr>
          <a:xfrm>
            <a:off x="4257834" y="1784607"/>
            <a:ext cx="3670633" cy="3708029"/>
            <a:chOff x="2514579" y="1730962"/>
            <a:chExt cx="4068000" cy="406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AA03201-D1AA-DA07-DB9D-ABC26228F968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87000"/>
                  </a:sysClr>
                </a:gs>
                <a:gs pos="100000">
                  <a:sysClr val="window" lastClr="FFFFFF"/>
                </a:gs>
              </a:gsLst>
              <a:lin ang="8100000" scaled="1"/>
              <a:tileRect/>
            </a:gradFill>
            <a:ln w="6350" cap="flat" cmpd="sng" algn="ctr">
              <a:solidFill>
                <a:sysClr val="window" lastClr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4" name="Pie 9">
              <a:extLst>
                <a:ext uri="{FF2B5EF4-FFF2-40B4-BE49-F238E27FC236}">
                  <a16:creationId xmlns:a16="http://schemas.microsoft.com/office/drawing/2014/main" id="{ADDC66B0-F403-F0B6-D68F-E9DB522CD04F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0816333"/>
                <a:gd name="adj2" fmla="val 16258673"/>
              </a:avLst>
            </a:prstGeom>
            <a:solidFill>
              <a:srgbClr val="FDD24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5" name="Round Same Side Corner Rectangle 10">
            <a:extLst>
              <a:ext uri="{FF2B5EF4-FFF2-40B4-BE49-F238E27FC236}">
                <a16:creationId xmlns:a16="http://schemas.microsoft.com/office/drawing/2014/main" id="{511A9D42-D987-28CD-F2BF-1E3FD75A6605}"/>
              </a:ext>
            </a:extLst>
          </p:cNvPr>
          <p:cNvSpPr/>
          <p:nvPr/>
        </p:nvSpPr>
        <p:spPr>
          <a:xfrm rot="16200000">
            <a:off x="2867716" y="1876941"/>
            <a:ext cx="797426" cy="5644091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ysClr val="window" lastClr="FFFFFF">
                  <a:lumMod val="87000"/>
                </a:sysClr>
              </a:gs>
              <a:gs pos="100000">
                <a:sysClr val="window" lastClr="FFFFFF"/>
              </a:gs>
            </a:gsLst>
            <a:lin ang="8100000" scaled="1"/>
            <a:tileRect/>
          </a:gradFill>
          <a:ln w="6350" cap="flat" cmpd="sng" algn="ctr">
            <a:solidFill>
              <a:sysClr val="window" lastClr="FFFFFF"/>
            </a:solidFill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11D332A-0EC9-FFBF-86E9-58BB344DA32E}"/>
              </a:ext>
            </a:extLst>
          </p:cNvPr>
          <p:cNvGrpSpPr/>
          <p:nvPr/>
        </p:nvGrpSpPr>
        <p:grpSpPr>
          <a:xfrm>
            <a:off x="4652526" y="2183320"/>
            <a:ext cx="2881250" cy="2910604"/>
            <a:chOff x="2514579" y="1730962"/>
            <a:chExt cx="4068000" cy="406800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EB1C04A-6A2F-0A39-54E9-95DC2F6D29D6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87000"/>
                  </a:sysClr>
                </a:gs>
                <a:gs pos="100000">
                  <a:sysClr val="window" lastClr="FFFFFF"/>
                </a:gs>
              </a:gsLst>
              <a:lin ang="8100000" scaled="1"/>
              <a:tileRect/>
            </a:gradFill>
            <a:ln w="6350" cap="flat" cmpd="sng" algn="ctr">
              <a:solidFill>
                <a:sysClr val="window" lastClr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8" name="Pie 13">
              <a:extLst>
                <a:ext uri="{FF2B5EF4-FFF2-40B4-BE49-F238E27FC236}">
                  <a16:creationId xmlns:a16="http://schemas.microsoft.com/office/drawing/2014/main" id="{6F8CB806-C091-800D-4E68-ACAC7B4F46B1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0825139"/>
                <a:gd name="adj2" fmla="val 6095017"/>
              </a:avLst>
            </a:prstGeom>
            <a:solidFill>
              <a:srgbClr val="62C1C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9" name="Round Same Side Corner Rectangle 14">
            <a:extLst>
              <a:ext uri="{FF2B5EF4-FFF2-40B4-BE49-F238E27FC236}">
                <a16:creationId xmlns:a16="http://schemas.microsoft.com/office/drawing/2014/main" id="{93590E01-2E1F-B69E-AE63-E13AE224EC10}"/>
              </a:ext>
            </a:extLst>
          </p:cNvPr>
          <p:cNvSpPr/>
          <p:nvPr/>
        </p:nvSpPr>
        <p:spPr>
          <a:xfrm rot="5400000">
            <a:off x="7892746" y="782561"/>
            <a:ext cx="797426" cy="4381078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ysClr val="window" lastClr="FFFFFF">
                  <a:lumMod val="87000"/>
                </a:sysClr>
              </a:gs>
              <a:gs pos="100000">
                <a:sysClr val="window" lastClr="FFFFFF"/>
              </a:gs>
            </a:gsLst>
            <a:lin ang="8100000" scaled="1"/>
            <a:tileRect/>
          </a:gradFill>
          <a:ln w="6350" cap="flat" cmpd="sng" algn="ctr">
            <a:solidFill>
              <a:sysClr val="window" lastClr="FFFFFF"/>
            </a:solidFill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4A608B-C0C0-626D-3984-3537632BF0D3}"/>
              </a:ext>
            </a:extLst>
          </p:cNvPr>
          <p:cNvGrpSpPr/>
          <p:nvPr/>
        </p:nvGrpSpPr>
        <p:grpSpPr>
          <a:xfrm>
            <a:off x="5047217" y="2582033"/>
            <a:ext cx="2091866" cy="2113178"/>
            <a:chOff x="2514579" y="1730962"/>
            <a:chExt cx="4068000" cy="406800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DEAA40F6-0FA4-665B-F747-A65AD87A09B3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87000"/>
                  </a:sysClr>
                </a:gs>
                <a:gs pos="100000">
                  <a:sysClr val="window" lastClr="FFFFFF"/>
                </a:gs>
              </a:gsLst>
              <a:lin ang="8100000" scaled="1"/>
              <a:tileRect/>
            </a:gradFill>
            <a:ln w="6350" cap="flat" cmpd="sng" algn="ctr">
              <a:solidFill>
                <a:sysClr val="window" lastClr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2" name="Pie 17">
              <a:extLst>
                <a:ext uri="{FF2B5EF4-FFF2-40B4-BE49-F238E27FC236}">
                  <a16:creationId xmlns:a16="http://schemas.microsoft.com/office/drawing/2014/main" id="{435280C1-325E-F599-69ED-B3B66BEAFC53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0858751"/>
                <a:gd name="adj2" fmla="val 20787168"/>
              </a:avLst>
            </a:prstGeom>
            <a:solidFill>
              <a:srgbClr val="B1D9C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4FFF96B-7822-1346-27C6-CFC71DE620D0}"/>
              </a:ext>
            </a:extLst>
          </p:cNvPr>
          <p:cNvGrpSpPr/>
          <p:nvPr/>
        </p:nvGrpSpPr>
        <p:grpSpPr>
          <a:xfrm>
            <a:off x="5441909" y="2980745"/>
            <a:ext cx="1302483" cy="1315753"/>
            <a:chOff x="3861825" y="3078865"/>
            <a:chExt cx="1188000" cy="118800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C4E97242-2F32-8347-E460-6DBD4F402A12}"/>
                </a:ext>
              </a:extLst>
            </p:cNvPr>
            <p:cNvSpPr/>
            <p:nvPr/>
          </p:nvSpPr>
          <p:spPr>
            <a:xfrm>
              <a:off x="3861825" y="3078865"/>
              <a:ext cx="1188000" cy="11880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87000"/>
                  </a:sysClr>
                </a:gs>
                <a:gs pos="100000">
                  <a:sysClr val="window" lastClr="FFFFFF"/>
                </a:gs>
              </a:gsLst>
              <a:lin ang="8100000" scaled="1"/>
              <a:tileRect/>
            </a:gradFill>
            <a:ln w="6350" cap="flat" cmpd="sng" algn="ctr">
              <a:solidFill>
                <a:sysClr val="window" lastClr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8DBE27C0-B53D-1AD6-F2D3-688E757EC3D2}"/>
                </a:ext>
              </a:extLst>
            </p:cNvPr>
            <p:cNvSpPr/>
            <p:nvPr/>
          </p:nvSpPr>
          <p:spPr>
            <a:xfrm>
              <a:off x="3951825" y="3168865"/>
              <a:ext cx="1008000" cy="10080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87000"/>
                  </a:sysClr>
                </a:gs>
                <a:gs pos="100000">
                  <a:sysClr val="window" lastClr="FFFFFF"/>
                </a:gs>
              </a:gsLst>
              <a:lin ang="8100000" scaled="1"/>
              <a:tileRect/>
            </a:gradFill>
            <a:ln w="6350" cap="flat" cmpd="sng" algn="ctr">
              <a:solidFill>
                <a:sysClr val="window" lastClr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36" name="Oval 35">
            <a:extLst>
              <a:ext uri="{FF2B5EF4-FFF2-40B4-BE49-F238E27FC236}">
                <a16:creationId xmlns:a16="http://schemas.microsoft.com/office/drawing/2014/main" id="{A51D1FB1-AC5E-6F46-2C51-5CC8C5727B54}"/>
              </a:ext>
            </a:extLst>
          </p:cNvPr>
          <p:cNvSpPr/>
          <p:nvPr/>
        </p:nvSpPr>
        <p:spPr>
          <a:xfrm>
            <a:off x="9731221" y="2622479"/>
            <a:ext cx="694173" cy="701245"/>
          </a:xfrm>
          <a:prstGeom prst="ellipse">
            <a:avLst/>
          </a:prstGeom>
          <a:solidFill>
            <a:srgbClr val="B1D9C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3AD6885-AD68-903D-2C9C-4E5D02729E01}"/>
              </a:ext>
            </a:extLst>
          </p:cNvPr>
          <p:cNvSpPr/>
          <p:nvPr/>
        </p:nvSpPr>
        <p:spPr>
          <a:xfrm>
            <a:off x="507421" y="4348364"/>
            <a:ext cx="694173" cy="701245"/>
          </a:xfrm>
          <a:prstGeom prst="ellipse">
            <a:avLst/>
          </a:prstGeom>
          <a:solidFill>
            <a:srgbClr val="62C1C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20E493D-9EB2-8DAB-49BD-8E46A97006DF}"/>
              </a:ext>
            </a:extLst>
          </p:cNvPr>
          <p:cNvSpPr/>
          <p:nvPr/>
        </p:nvSpPr>
        <p:spPr>
          <a:xfrm>
            <a:off x="11007659" y="5157985"/>
            <a:ext cx="694173" cy="701245"/>
          </a:xfrm>
          <a:prstGeom prst="ellipse">
            <a:avLst/>
          </a:prstGeom>
          <a:solidFill>
            <a:srgbClr val="F7A60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503DECC-106D-B0FC-B6DE-A1A1F36D9823}"/>
              </a:ext>
            </a:extLst>
          </p:cNvPr>
          <p:cNvSpPr/>
          <p:nvPr/>
        </p:nvSpPr>
        <p:spPr>
          <a:xfrm>
            <a:off x="1530933" y="1833873"/>
            <a:ext cx="694173" cy="701245"/>
          </a:xfrm>
          <a:prstGeom prst="ellipse">
            <a:avLst/>
          </a:prstGeom>
          <a:solidFill>
            <a:srgbClr val="FDD24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AFD5B27-2DBA-DFF2-AEF5-BFD12966AB1C}"/>
              </a:ext>
            </a:extLst>
          </p:cNvPr>
          <p:cNvSpPr txBox="1"/>
          <p:nvPr/>
        </p:nvSpPr>
        <p:spPr>
          <a:xfrm>
            <a:off x="1322049" y="4482239"/>
            <a:ext cx="3481046" cy="409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Futuristic Goal</a:t>
            </a:r>
            <a:endParaRPr lang="ko-KR" altLang="en-US" b="1" dirty="0">
              <a:solidFill>
                <a:prstClr val="black">
                  <a:lumMod val="75000"/>
                  <a:lumOff val="25000"/>
                </a:prst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64C2144-AC5D-25A3-E97E-884EF28D4D44}"/>
              </a:ext>
            </a:extLst>
          </p:cNvPr>
          <p:cNvSpPr txBox="1"/>
          <p:nvPr/>
        </p:nvSpPr>
        <p:spPr>
          <a:xfrm>
            <a:off x="6912645" y="2757795"/>
            <a:ext cx="2695164" cy="409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Industry Participants</a:t>
            </a:r>
            <a:endParaRPr lang="ko-KR" altLang="en-US" b="1" dirty="0">
              <a:solidFill>
                <a:prstClr val="black">
                  <a:lumMod val="75000"/>
                  <a:lumOff val="25000"/>
                </a:prstClr>
              </a:solidFill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1DA0314-50EE-26F8-B5A0-674A3D7BBBA7}"/>
              </a:ext>
            </a:extLst>
          </p:cNvPr>
          <p:cNvSpPr txBox="1"/>
          <p:nvPr/>
        </p:nvSpPr>
        <p:spPr>
          <a:xfrm>
            <a:off x="2373483" y="1975733"/>
            <a:ext cx="1970732" cy="409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Technology</a:t>
            </a:r>
            <a:endParaRPr lang="ko-KR" altLang="en-US" b="1" dirty="0">
              <a:solidFill>
                <a:prstClr val="black">
                  <a:lumMod val="75000"/>
                  <a:lumOff val="25000"/>
                </a:prstClr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7845BDC-9C07-FB33-22DF-75CD5391F534}"/>
              </a:ext>
            </a:extLst>
          </p:cNvPr>
          <p:cNvSpPr txBox="1"/>
          <p:nvPr/>
        </p:nvSpPr>
        <p:spPr>
          <a:xfrm>
            <a:off x="3807161" y="3266615"/>
            <a:ext cx="490484" cy="340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  <a:latin typeface="Arial"/>
                <a:cs typeface="Arial" pitchFamily="34" charset="0"/>
              </a:rPr>
              <a:t>04</a:t>
            </a:r>
            <a:endParaRPr lang="ko-KR" altLang="en-US" sz="1400" b="1" dirty="0">
              <a:solidFill>
                <a:prstClr val="white"/>
              </a:solidFill>
              <a:latin typeface="Arial"/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9D9DB19-A8E2-8A16-1579-55AD3A7811EC}"/>
              </a:ext>
            </a:extLst>
          </p:cNvPr>
          <p:cNvSpPr txBox="1"/>
          <p:nvPr/>
        </p:nvSpPr>
        <p:spPr>
          <a:xfrm>
            <a:off x="4213413" y="3266615"/>
            <a:ext cx="490484" cy="340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  <a:latin typeface="Arial"/>
                <a:cs typeface="Arial" pitchFamily="34" charset="0"/>
              </a:rPr>
              <a:t>03</a:t>
            </a:r>
            <a:endParaRPr lang="ko-KR" altLang="en-US" sz="1400" b="1" dirty="0">
              <a:solidFill>
                <a:prstClr val="white"/>
              </a:solidFill>
              <a:latin typeface="Arial"/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EDA94FD-EF9A-AFD0-F0CE-71C10470AD82}"/>
              </a:ext>
            </a:extLst>
          </p:cNvPr>
          <p:cNvSpPr txBox="1"/>
          <p:nvPr/>
        </p:nvSpPr>
        <p:spPr>
          <a:xfrm>
            <a:off x="4619664" y="3266615"/>
            <a:ext cx="490484" cy="340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  <a:latin typeface="Arial"/>
                <a:cs typeface="Arial" pitchFamily="34" charset="0"/>
              </a:rPr>
              <a:t>02</a:t>
            </a:r>
            <a:endParaRPr lang="ko-KR" altLang="en-US" sz="1400" b="1" dirty="0">
              <a:solidFill>
                <a:prstClr val="white"/>
              </a:solidFill>
              <a:latin typeface="Arial"/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0F8171E-F670-AADA-27FF-8C2B0638721B}"/>
              </a:ext>
            </a:extLst>
          </p:cNvPr>
          <p:cNvSpPr txBox="1"/>
          <p:nvPr/>
        </p:nvSpPr>
        <p:spPr>
          <a:xfrm>
            <a:off x="5025916" y="3266615"/>
            <a:ext cx="490484" cy="340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  <a:latin typeface="Arial"/>
                <a:cs typeface="Arial" pitchFamily="34" charset="0"/>
              </a:rPr>
              <a:t>01</a:t>
            </a:r>
            <a:endParaRPr lang="ko-KR" altLang="en-US" sz="1400" b="1" dirty="0">
              <a:solidFill>
                <a:prstClr val="white"/>
              </a:solidFill>
              <a:latin typeface="Arial"/>
              <a:cs typeface="Arial" pitchFamily="34" charset="0"/>
            </a:endParaRPr>
          </a:p>
        </p:txBody>
      </p:sp>
      <p:sp>
        <p:nvSpPr>
          <p:cNvPr id="59" name="Donut 24">
            <a:extLst>
              <a:ext uri="{FF2B5EF4-FFF2-40B4-BE49-F238E27FC236}">
                <a16:creationId xmlns:a16="http://schemas.microsoft.com/office/drawing/2014/main" id="{605A4BDD-06E8-FB98-2FBC-0A4DDDC3106C}"/>
              </a:ext>
            </a:extLst>
          </p:cNvPr>
          <p:cNvSpPr/>
          <p:nvPr/>
        </p:nvSpPr>
        <p:spPr>
          <a:xfrm>
            <a:off x="627876" y="4474570"/>
            <a:ext cx="433302" cy="44128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60" name="Block Arc 14">
            <a:extLst>
              <a:ext uri="{FF2B5EF4-FFF2-40B4-BE49-F238E27FC236}">
                <a16:creationId xmlns:a16="http://schemas.microsoft.com/office/drawing/2014/main" id="{DBDCFCE2-9E56-9EBE-8FB2-A4781816701B}"/>
              </a:ext>
            </a:extLst>
          </p:cNvPr>
          <p:cNvSpPr/>
          <p:nvPr/>
        </p:nvSpPr>
        <p:spPr>
          <a:xfrm rot="16200000">
            <a:off x="5785128" y="3350256"/>
            <a:ext cx="602497" cy="596813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rgbClr val="57686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61" name="Graphic 60" descr="Robot with solid fill">
            <a:extLst>
              <a:ext uri="{FF2B5EF4-FFF2-40B4-BE49-F238E27FC236}">
                <a16:creationId xmlns:a16="http://schemas.microsoft.com/office/drawing/2014/main" id="{5E36E5C0-224D-374C-B6A4-EE6480CBD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73002" y="1862673"/>
            <a:ext cx="603135" cy="609280"/>
          </a:xfrm>
          <a:prstGeom prst="rect">
            <a:avLst/>
          </a:prstGeom>
        </p:spPr>
      </p:pic>
      <p:pic>
        <p:nvPicPr>
          <p:cNvPr id="63" name="Graphic 62" descr="Customer review with solid fill">
            <a:extLst>
              <a:ext uri="{FF2B5EF4-FFF2-40B4-BE49-F238E27FC236}">
                <a16:creationId xmlns:a16="http://schemas.microsoft.com/office/drawing/2014/main" id="{917AFD8C-AC82-94F4-0603-40D9C88929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28731" y="2714288"/>
            <a:ext cx="491060" cy="496063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63DBCC04-21F1-1F41-EA8D-C9EAC3D9C568}"/>
              </a:ext>
            </a:extLst>
          </p:cNvPr>
          <p:cNvSpPr txBox="1"/>
          <p:nvPr/>
        </p:nvSpPr>
        <p:spPr>
          <a:xfrm>
            <a:off x="8230051" y="5327084"/>
            <a:ext cx="2695164" cy="409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Recent Industry Trends</a:t>
            </a:r>
            <a:endParaRPr lang="ko-KR" altLang="en-US" b="1" dirty="0">
              <a:solidFill>
                <a:prstClr val="black">
                  <a:lumMod val="75000"/>
                  <a:lumOff val="25000"/>
                </a:prstClr>
              </a:solidFill>
              <a:cs typeface="Arial" pitchFamily="34" charset="0"/>
            </a:endParaRPr>
          </a:p>
        </p:txBody>
      </p:sp>
      <p:pic>
        <p:nvPicPr>
          <p:cNvPr id="66" name="Graphic 65" descr="Megaphone1 with solid fill">
            <a:extLst>
              <a:ext uri="{FF2B5EF4-FFF2-40B4-BE49-F238E27FC236}">
                <a16:creationId xmlns:a16="http://schemas.microsoft.com/office/drawing/2014/main" id="{46DB87CF-F5E4-109A-DBF1-BF117307B0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54469" y="5196600"/>
            <a:ext cx="586102" cy="592073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DE5851EA-FF76-C68C-A846-E25967FD2DF0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2" name="Graphic 71" descr="Lightbulb with solid fill">
            <a:extLst>
              <a:ext uri="{FF2B5EF4-FFF2-40B4-BE49-F238E27FC236}">
                <a16:creationId xmlns:a16="http://schemas.microsoft.com/office/drawing/2014/main" id="{2504E279-CD6D-0080-EF61-C01C4F339A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457FD375-59C5-6830-E119-0FFB3AD78870}"/>
              </a:ext>
            </a:extLst>
          </p:cNvPr>
          <p:cNvSpPr txBox="1"/>
          <p:nvPr/>
        </p:nvSpPr>
        <p:spPr>
          <a:xfrm>
            <a:off x="11752355" y="6122212"/>
            <a:ext cx="33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D8A3878-A541-62BE-7994-03E9893AB918}"/>
              </a:ext>
            </a:extLst>
          </p:cNvPr>
          <p:cNvSpPr txBox="1"/>
          <p:nvPr/>
        </p:nvSpPr>
        <p:spPr>
          <a:xfrm>
            <a:off x="11752355" y="6126866"/>
            <a:ext cx="33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365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26845946-A352-4637-F998-A3A4F4DD2319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F597DDD-9485-4929-762B-B69DC8105810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solidFill>
              <a:srgbClr val="277DB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E1DFCB-F1B4-77E6-18E4-068D3BE31428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rgbClr val="19A69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E03B90A-8123-04D9-9062-A2E319E0F789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rgbClr val="9AB85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07AB36D-9130-F766-2B73-EF1E45D22DE3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rgbClr val="EE9E1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1E107125-0548-A18E-8186-4037A02B5AC1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0127C4-E916-80F2-67B7-F83EAB47E69B}"/>
              </a:ext>
            </a:extLst>
          </p:cNvPr>
          <p:cNvSpPr txBox="1"/>
          <p:nvPr/>
        </p:nvSpPr>
        <p:spPr>
          <a:xfrm>
            <a:off x="0" y="4050386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COMPANY PROFILE</a:t>
            </a:r>
            <a:endParaRPr lang="ko-KR" altLang="en-US" sz="480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29330B3-5269-2100-6F78-778C05FAB49F}"/>
              </a:ext>
            </a:extLst>
          </p:cNvPr>
          <p:cNvGrpSpPr/>
          <p:nvPr/>
        </p:nvGrpSpPr>
        <p:grpSpPr>
          <a:xfrm rot="3017773">
            <a:off x="6876483" y="1817122"/>
            <a:ext cx="469873" cy="327856"/>
            <a:chOff x="5405974" y="1533288"/>
            <a:chExt cx="608646" cy="424685"/>
          </a:xfrm>
        </p:grpSpPr>
        <p:sp>
          <p:nvSpPr>
            <p:cNvPr id="57" name="Trapezoid 56">
              <a:extLst>
                <a:ext uri="{FF2B5EF4-FFF2-40B4-BE49-F238E27FC236}">
                  <a16:creationId xmlns:a16="http://schemas.microsoft.com/office/drawing/2014/main" id="{59B1F699-5DB9-1382-C9E6-55F3E49FCEAF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rapezoid 57">
              <a:extLst>
                <a:ext uri="{FF2B5EF4-FFF2-40B4-BE49-F238E27FC236}">
                  <a16:creationId xmlns:a16="http://schemas.microsoft.com/office/drawing/2014/main" id="{2F510970-4659-12FE-9147-9873285B3B8F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Trapezoid 58">
              <a:extLst>
                <a:ext uri="{FF2B5EF4-FFF2-40B4-BE49-F238E27FC236}">
                  <a16:creationId xmlns:a16="http://schemas.microsoft.com/office/drawing/2014/main" id="{CA727895-5B4D-98D4-B07E-EEE3EE68843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Trapezoid 59">
              <a:extLst>
                <a:ext uri="{FF2B5EF4-FFF2-40B4-BE49-F238E27FC236}">
                  <a16:creationId xmlns:a16="http://schemas.microsoft.com/office/drawing/2014/main" id="{B5F066EC-07C6-C961-2FB3-851DE8D57AD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Trapezoid 60">
              <a:extLst>
                <a:ext uri="{FF2B5EF4-FFF2-40B4-BE49-F238E27FC236}">
                  <a16:creationId xmlns:a16="http://schemas.microsoft.com/office/drawing/2014/main" id="{15AAC1BC-1802-0303-D261-E34C8DB6F73E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17D92D3-EC2A-122C-94E8-90AE27727603}"/>
              </a:ext>
            </a:extLst>
          </p:cNvPr>
          <p:cNvGrpSpPr/>
          <p:nvPr/>
        </p:nvGrpSpPr>
        <p:grpSpPr>
          <a:xfrm rot="7898637">
            <a:off x="6477129" y="1000348"/>
            <a:ext cx="344525" cy="861967"/>
            <a:chOff x="4130248" y="650162"/>
            <a:chExt cx="502279" cy="1664988"/>
          </a:xfrm>
          <a:solidFill>
            <a:srgbClr val="19A695"/>
          </a:solidFill>
        </p:grpSpPr>
        <p:sp>
          <p:nvSpPr>
            <p:cNvPr id="63" name="Trapezoid 62">
              <a:extLst>
                <a:ext uri="{FF2B5EF4-FFF2-40B4-BE49-F238E27FC236}">
                  <a16:creationId xmlns:a16="http://schemas.microsoft.com/office/drawing/2014/main" id="{513CCB85-7FB0-1708-8F02-F1BB4B66B72E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Trapezoid 94">
              <a:extLst>
                <a:ext uri="{FF2B5EF4-FFF2-40B4-BE49-F238E27FC236}">
                  <a16:creationId xmlns:a16="http://schemas.microsoft.com/office/drawing/2014/main" id="{4667EBEE-D52E-FCF8-0E31-BA3A8B2F7626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82880 w 182880"/>
                <a:gd name="connsiteY2" fmla="*/ 0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0540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68965 w 182880"/>
                <a:gd name="connsiteY2" fmla="*/ 6157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8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2010B33-7A41-775F-78AF-4DC465F3F103}"/>
              </a:ext>
            </a:extLst>
          </p:cNvPr>
          <p:cNvGrpSpPr/>
          <p:nvPr/>
        </p:nvGrpSpPr>
        <p:grpSpPr>
          <a:xfrm rot="15664019">
            <a:off x="5501977" y="746537"/>
            <a:ext cx="414152" cy="1446605"/>
            <a:chOff x="391499" y="630207"/>
            <a:chExt cx="531848" cy="1593194"/>
          </a:xfrm>
        </p:grpSpPr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E1271F0B-4B83-43C5-3E98-3A546F00DA11}"/>
                </a:ext>
              </a:extLst>
            </p:cNvPr>
            <p:cNvSpPr/>
            <p:nvPr/>
          </p:nvSpPr>
          <p:spPr>
            <a:xfrm rot="20495611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87AB444C-2A45-9ABB-FBBA-5FB77FE47FDF}"/>
                </a:ext>
              </a:extLst>
            </p:cNvPr>
            <p:cNvSpPr/>
            <p:nvPr/>
          </p:nvSpPr>
          <p:spPr>
            <a:xfrm rot="20495611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5584776-F4C2-3EF6-A216-A45D7F98BE7B}"/>
              </a:ext>
            </a:extLst>
          </p:cNvPr>
          <p:cNvGrpSpPr/>
          <p:nvPr/>
        </p:nvGrpSpPr>
        <p:grpSpPr>
          <a:xfrm rot="1062574">
            <a:off x="6102323" y="933055"/>
            <a:ext cx="437403" cy="437403"/>
            <a:chOff x="121429" y="411151"/>
            <a:chExt cx="607375" cy="607375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52592E3-A797-C8C8-B8E6-C2EAD42F5223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1F737D9-FD9E-69B6-2CF5-BE8076EA78AC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ysClr val="window" lastClr="FFFFFF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0461479-9F1F-6B84-1181-FA3A28A5CCB1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2EDBD4C3-E1DF-584D-F0EF-F8EE35758BAC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3" name="Rectangle: Top Corners Rounded 72">
            <a:extLst>
              <a:ext uri="{FF2B5EF4-FFF2-40B4-BE49-F238E27FC236}">
                <a16:creationId xmlns:a16="http://schemas.microsoft.com/office/drawing/2014/main" id="{5F83E0B5-EA97-62D5-6B4A-870C1FB09CDB}"/>
              </a:ext>
            </a:extLst>
          </p:cNvPr>
          <p:cNvSpPr/>
          <p:nvPr/>
        </p:nvSpPr>
        <p:spPr>
          <a:xfrm>
            <a:off x="4202732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54E06F0-9301-75A2-FA89-33EE12F06F4C}"/>
              </a:ext>
            </a:extLst>
          </p:cNvPr>
          <p:cNvGrpSpPr/>
          <p:nvPr/>
        </p:nvGrpSpPr>
        <p:grpSpPr>
          <a:xfrm rot="1056235">
            <a:off x="4809324" y="1803551"/>
            <a:ext cx="391039" cy="1171393"/>
            <a:chOff x="391499" y="630207"/>
            <a:chExt cx="531845" cy="1593193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A26EE50E-52A1-DE38-5DE0-BD9C81E6E799}"/>
                </a:ext>
              </a:extLst>
            </p:cNvPr>
            <p:cNvSpPr/>
            <p:nvPr/>
          </p:nvSpPr>
          <p:spPr>
            <a:xfrm rot="20495611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83859DCB-C6B5-9717-8503-EB5B2FFC44FB}"/>
                </a:ext>
              </a:extLst>
            </p:cNvPr>
            <p:cNvSpPr/>
            <p:nvPr/>
          </p:nvSpPr>
          <p:spPr>
            <a:xfrm rot="20495611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7" name="Oval 76">
            <a:extLst>
              <a:ext uri="{FF2B5EF4-FFF2-40B4-BE49-F238E27FC236}">
                <a16:creationId xmlns:a16="http://schemas.microsoft.com/office/drawing/2014/main" id="{8676DA76-B212-0DA6-D2DC-BA1344B08F47}"/>
              </a:ext>
            </a:extLst>
          </p:cNvPr>
          <p:cNvSpPr/>
          <p:nvPr/>
        </p:nvSpPr>
        <p:spPr>
          <a:xfrm>
            <a:off x="4723197" y="1575008"/>
            <a:ext cx="525968" cy="525968"/>
          </a:xfrm>
          <a:prstGeom prst="ellipse">
            <a:avLst/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FB180533-1C3E-709B-AFBC-8685C251CD6D}"/>
              </a:ext>
            </a:extLst>
          </p:cNvPr>
          <p:cNvSpPr/>
          <p:nvPr/>
        </p:nvSpPr>
        <p:spPr>
          <a:xfrm>
            <a:off x="4779922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ysClr val="window" lastClr="FFFFFF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5444C976-007B-4917-75FC-BD1C69CF5473}"/>
              </a:ext>
            </a:extLst>
          </p:cNvPr>
          <p:cNvSpPr/>
          <p:nvPr/>
        </p:nvSpPr>
        <p:spPr>
          <a:xfrm>
            <a:off x="4883259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29D16F3-24EF-EB48-9701-18238953B279}"/>
              </a:ext>
            </a:extLst>
          </p:cNvPr>
          <p:cNvSpPr/>
          <p:nvPr/>
        </p:nvSpPr>
        <p:spPr>
          <a:xfrm>
            <a:off x="4951923" y="1803734"/>
            <a:ext cx="68517" cy="68517"/>
          </a:xfrm>
          <a:prstGeom prst="ellipse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Rectangle: Top Corners Rounded 80">
            <a:extLst>
              <a:ext uri="{FF2B5EF4-FFF2-40B4-BE49-F238E27FC236}">
                <a16:creationId xmlns:a16="http://schemas.microsoft.com/office/drawing/2014/main" id="{115D7647-CFC2-C6A3-3390-FDA0B1E4D18A}"/>
              </a:ext>
            </a:extLst>
          </p:cNvPr>
          <p:cNvSpPr/>
          <p:nvPr/>
        </p:nvSpPr>
        <p:spPr>
          <a:xfrm>
            <a:off x="4388959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>
              <a:lumMod val="75000"/>
            </a:srgbClr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Rectangle: Top Corners Rounded 81">
            <a:extLst>
              <a:ext uri="{FF2B5EF4-FFF2-40B4-BE49-F238E27FC236}">
                <a16:creationId xmlns:a16="http://schemas.microsoft.com/office/drawing/2014/main" id="{BBC4E661-2F48-A176-EDA9-AC33A021925A}"/>
              </a:ext>
            </a:extLst>
          </p:cNvPr>
          <p:cNvSpPr/>
          <p:nvPr/>
        </p:nvSpPr>
        <p:spPr>
          <a:xfrm>
            <a:off x="4551650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6C80392-4FCE-DF20-30D7-BC0DF0B0C23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28E1506-06FC-8FAB-1D71-6C212B728A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5D1BFCA0-B131-8DF1-6EF8-444211806C98}"/>
              </a:ext>
            </a:extLst>
          </p:cNvPr>
          <p:cNvGrpSpPr/>
          <p:nvPr/>
        </p:nvGrpSpPr>
        <p:grpSpPr>
          <a:xfrm rot="18490567" flipH="1">
            <a:off x="6539040" y="1800598"/>
            <a:ext cx="471722" cy="328072"/>
            <a:chOff x="5405974" y="1533288"/>
            <a:chExt cx="611040" cy="424965"/>
          </a:xfrm>
        </p:grpSpPr>
        <p:sp>
          <p:nvSpPr>
            <p:cNvPr id="86" name="Trapezoid 85">
              <a:extLst>
                <a:ext uri="{FF2B5EF4-FFF2-40B4-BE49-F238E27FC236}">
                  <a16:creationId xmlns:a16="http://schemas.microsoft.com/office/drawing/2014/main" id="{0BA54E10-44EF-4D3C-4441-88E6AC7861DC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Trapezoid 86">
              <a:extLst>
                <a:ext uri="{FF2B5EF4-FFF2-40B4-BE49-F238E27FC236}">
                  <a16:creationId xmlns:a16="http://schemas.microsoft.com/office/drawing/2014/main" id="{D31131FE-4580-25FB-3CE2-DAE5B0E0965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rapezoid 87">
              <a:extLst>
                <a:ext uri="{FF2B5EF4-FFF2-40B4-BE49-F238E27FC236}">
                  <a16:creationId xmlns:a16="http://schemas.microsoft.com/office/drawing/2014/main" id="{C69CD4A8-DC72-ABC9-D514-29AF7654FA37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Trapezoid 88">
              <a:extLst>
                <a:ext uri="{FF2B5EF4-FFF2-40B4-BE49-F238E27FC236}">
                  <a16:creationId xmlns:a16="http://schemas.microsoft.com/office/drawing/2014/main" id="{35BC9612-38AC-2621-09A4-D107B72FFDBC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Trapezoid 89">
              <a:extLst>
                <a:ext uri="{FF2B5EF4-FFF2-40B4-BE49-F238E27FC236}">
                  <a16:creationId xmlns:a16="http://schemas.microsoft.com/office/drawing/2014/main" id="{5A54151E-3B95-FC16-F18B-17F8B35002EC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476FD1E-CFF2-F363-2F5E-18EE8E664D79}"/>
              </a:ext>
            </a:extLst>
          </p:cNvPr>
          <p:cNvGrpSpPr/>
          <p:nvPr/>
        </p:nvGrpSpPr>
        <p:grpSpPr>
          <a:xfrm rot="2713823">
            <a:off x="6795078" y="1541788"/>
            <a:ext cx="289218" cy="289219"/>
            <a:chOff x="5108323" y="1463792"/>
            <a:chExt cx="374636" cy="374638"/>
          </a:xfrm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9DDA9F4-0BD7-B515-C306-40BB3FFF1E3F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CB0273C-079B-BF88-14E0-719D2CB8E437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ysClr val="window" lastClr="FFFFFF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4" name="Graphic 3" descr="Blog with solid fill">
            <a:extLst>
              <a:ext uri="{FF2B5EF4-FFF2-40B4-BE49-F238E27FC236}">
                <a16:creationId xmlns:a16="http://schemas.microsoft.com/office/drawing/2014/main" id="{B3C1494F-F124-3A19-E77E-F98AB0471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65503" y="1971970"/>
            <a:ext cx="1655900" cy="1655900"/>
          </a:xfrm>
          <a:prstGeom prst="rect">
            <a:avLst/>
          </a:prstGeom>
        </p:spPr>
      </p:pic>
      <p:pic>
        <p:nvPicPr>
          <p:cNvPr id="95" name="Graphic 94" descr="Gears outline">
            <a:extLst>
              <a:ext uri="{FF2B5EF4-FFF2-40B4-BE49-F238E27FC236}">
                <a16:creationId xmlns:a16="http://schemas.microsoft.com/office/drawing/2014/main" id="{BD30D8A7-92D9-DD8E-D8D7-14802EDE55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71349" y="5667310"/>
            <a:ext cx="914400" cy="914400"/>
          </a:xfrm>
          <a:prstGeom prst="rect">
            <a:avLst/>
          </a:prstGeom>
        </p:spPr>
      </p:pic>
      <p:pic>
        <p:nvPicPr>
          <p:cNvPr id="96" name="Graphic 95" descr="Gears with solid fill">
            <a:extLst>
              <a:ext uri="{FF2B5EF4-FFF2-40B4-BE49-F238E27FC236}">
                <a16:creationId xmlns:a16="http://schemas.microsoft.com/office/drawing/2014/main" id="{49EFA075-5CDB-FA5A-3391-E404202F5D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4987" y="-34149"/>
            <a:ext cx="3262087" cy="326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3137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56686B2F-B430-8D9B-5F7B-767904F12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476" y="319296"/>
            <a:ext cx="7619047" cy="18539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DDFF7B-1982-3F44-2889-E34DB9D4F792}"/>
              </a:ext>
            </a:extLst>
          </p:cNvPr>
          <p:cNvSpPr txBox="1"/>
          <p:nvPr/>
        </p:nvSpPr>
        <p:spPr>
          <a:xfrm>
            <a:off x="844481" y="2762599"/>
            <a:ext cx="625300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200" b="0" i="0" u="none" strike="noStrike" dirty="0">
                <a:solidFill>
                  <a:srgbClr val="002060"/>
                </a:solidFill>
                <a:effectLst/>
              </a:rPr>
              <a:t>Founded in 2004, Zeus Numerix is the first company in India to develop a numerical analysis software.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200" b="0" i="0" u="none" strike="noStrike" dirty="0">
                <a:solidFill>
                  <a:srgbClr val="002060"/>
                </a:solidFill>
                <a:effectLst/>
              </a:rPr>
              <a:t>The company offers design, analysis and certification solutions to their clients with the transfer of know-why.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200" b="0" i="0" u="none" strike="noStrike" dirty="0">
                <a:solidFill>
                  <a:srgbClr val="002060"/>
                </a:solidFill>
                <a:effectLst/>
              </a:rPr>
              <a:t>Having completed 450+ projects and developed 35+ engineering software, Zeus Numerix has served 100+ customers.</a:t>
            </a:r>
            <a:endParaRPr lang="en-IN" sz="2200" dirty="0">
              <a:solidFill>
                <a:srgbClr val="002060"/>
              </a:solidFill>
            </a:endParaRPr>
          </a:p>
        </p:txBody>
      </p:sp>
      <p:pic>
        <p:nvPicPr>
          <p:cNvPr id="10" name="Picture 9" descr="A close-up of a green pen&#10;&#10;Description automatically generated with low confidence">
            <a:extLst>
              <a:ext uri="{FF2B5EF4-FFF2-40B4-BE49-F238E27FC236}">
                <a16:creationId xmlns:a16="http://schemas.microsoft.com/office/drawing/2014/main" id="{08B4AF7E-BC72-7A25-3A55-1FB4B1148A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857" y="2005754"/>
            <a:ext cx="3872663" cy="47625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D751B49-BCAE-0CED-79DA-BD4C058F4782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Graphic 13" descr="Lightbulb with solid fill">
            <a:extLst>
              <a:ext uri="{FF2B5EF4-FFF2-40B4-BE49-F238E27FC236}">
                <a16:creationId xmlns:a16="http://schemas.microsoft.com/office/drawing/2014/main" id="{F864A73A-C206-C38F-A823-E9EC34AB9E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83CBFD3-BC0C-C0C3-4CD2-D75464BDF7B9}"/>
              </a:ext>
            </a:extLst>
          </p:cNvPr>
          <p:cNvSpPr txBox="1"/>
          <p:nvPr/>
        </p:nvSpPr>
        <p:spPr>
          <a:xfrm>
            <a:off x="11752355" y="6122212"/>
            <a:ext cx="33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65688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49218-22C6-0138-7DFF-DA0B8E7F2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814"/>
            <a:ext cx="10515600" cy="1325563"/>
          </a:xfrm>
        </p:spPr>
        <p:txBody>
          <a:bodyPr/>
          <a:lstStyle/>
          <a:p>
            <a:r>
              <a:rPr lang="en-US" sz="4400" i="0" u="none" strike="noStrike" dirty="0">
                <a:solidFill>
                  <a:srgbClr val="35455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4400" b="1" i="0" u="none" strike="noStrike" dirty="0">
                <a:solidFill>
                  <a:srgbClr val="35455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0" u="none" strike="noStrike" dirty="0">
                <a:solidFill>
                  <a:srgbClr val="35455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COMPANY VISION AND MISSION</a:t>
            </a:r>
            <a:endParaRPr lang="en-IN" dirty="0">
              <a:solidFill>
                <a:srgbClr val="35455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9A19C-BF2F-FDB7-3133-934B826D0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8516"/>
            <a:ext cx="10515600" cy="670832"/>
          </a:xfrm>
        </p:spPr>
        <p:txBody>
          <a:bodyPr/>
          <a:lstStyle/>
          <a:p>
            <a:pPr marL="222250" marR="635" indent="0" algn="just" rtl="0">
              <a:spcBef>
                <a:spcPts val="0"/>
              </a:spcBef>
              <a:spcAft>
                <a:spcPts val="103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To be the global benchmark for analysis, design and development of cutting-edge technologies for Defence and Aerospace, and to leverage this expertise for the betterment of society.</a:t>
            </a:r>
            <a:endParaRPr lang="en-US" dirty="0">
              <a:effectLst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1EDE5D9-333B-9565-2080-56C3A80F8C73}"/>
              </a:ext>
            </a:extLst>
          </p:cNvPr>
          <p:cNvSpPr txBox="1">
            <a:spLocks/>
          </p:cNvSpPr>
          <p:nvPr/>
        </p:nvSpPr>
        <p:spPr>
          <a:xfrm>
            <a:off x="838200" y="2260829"/>
            <a:ext cx="10053794" cy="814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5455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b="1" dirty="0">
                <a:solidFill>
                  <a:srgbClr val="35455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35455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COMPANY’S CORE COMPETENCIES</a:t>
            </a:r>
            <a:endParaRPr lang="en-IN" dirty="0">
              <a:solidFill>
                <a:srgbClr val="35455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6DFC4F3-59BD-987F-F1C9-ED04DF82A023}"/>
              </a:ext>
            </a:extLst>
          </p:cNvPr>
          <p:cNvGrpSpPr/>
          <p:nvPr/>
        </p:nvGrpSpPr>
        <p:grpSpPr>
          <a:xfrm>
            <a:off x="1070735" y="3704539"/>
            <a:ext cx="2248452" cy="2671769"/>
            <a:chOff x="539552" y="1772816"/>
            <a:chExt cx="2088232" cy="3960440"/>
          </a:xfrm>
        </p:grpSpPr>
        <p:sp>
          <p:nvSpPr>
            <p:cNvPr id="7" name="Rounded Rectangle 3">
              <a:extLst>
                <a:ext uri="{FF2B5EF4-FFF2-40B4-BE49-F238E27FC236}">
                  <a16:creationId xmlns:a16="http://schemas.microsoft.com/office/drawing/2014/main" id="{5F87B4B9-4B91-04A5-AF9B-D154AA2E044D}"/>
                </a:ext>
              </a:extLst>
            </p:cNvPr>
            <p:cNvSpPr/>
            <p:nvPr/>
          </p:nvSpPr>
          <p:spPr>
            <a:xfrm>
              <a:off x="539552" y="1772816"/>
              <a:ext cx="2088232" cy="3960440"/>
            </a:xfrm>
            <a:prstGeom prst="roundRect">
              <a:avLst>
                <a:gd name="adj" fmla="val 3866"/>
              </a:avLst>
            </a:prstGeom>
            <a:solidFill>
              <a:sysClr val="window" lastClr="FFFFFF"/>
            </a:solidFill>
            <a:ln w="25400" cap="flat" cmpd="sng" algn="ctr">
              <a:solidFill>
                <a:srgbClr val="F7A60B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8" name="Rounded Rectangle 4">
              <a:extLst>
                <a:ext uri="{FF2B5EF4-FFF2-40B4-BE49-F238E27FC236}">
                  <a16:creationId xmlns:a16="http://schemas.microsoft.com/office/drawing/2014/main" id="{7059EC80-807B-753F-9477-B988CDECE328}"/>
                </a:ext>
              </a:extLst>
            </p:cNvPr>
            <p:cNvSpPr/>
            <p:nvPr/>
          </p:nvSpPr>
          <p:spPr>
            <a:xfrm>
              <a:off x="539552" y="1772816"/>
              <a:ext cx="2088232" cy="956295"/>
            </a:xfrm>
            <a:custGeom>
              <a:avLst/>
              <a:gdLst/>
              <a:ahLst/>
              <a:cxnLst/>
              <a:rect l="l" t="t" r="r" b="b"/>
              <a:pathLst>
                <a:path w="2232248" h="956295">
                  <a:moveTo>
                    <a:pt x="86299" y="0"/>
                  </a:moveTo>
                  <a:lnTo>
                    <a:pt x="2145949" y="0"/>
                  </a:lnTo>
                  <a:cubicBezTo>
                    <a:pt x="2193611" y="0"/>
                    <a:pt x="2232248" y="38637"/>
                    <a:pt x="2232248" y="86299"/>
                  </a:cubicBezTo>
                  <a:lnTo>
                    <a:pt x="2232248" y="956295"/>
                  </a:lnTo>
                  <a:lnTo>
                    <a:pt x="0" y="956295"/>
                  </a:lnTo>
                  <a:lnTo>
                    <a:pt x="0" y="86299"/>
                  </a:lnTo>
                  <a:cubicBezTo>
                    <a:pt x="0" y="38637"/>
                    <a:pt x="38637" y="0"/>
                    <a:pt x="86299" y="0"/>
                  </a:cubicBezTo>
                  <a:close/>
                </a:path>
              </a:pathLst>
            </a:custGeom>
            <a:solidFill>
              <a:srgbClr val="F7A60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A8A8165-96B1-50EB-9CAC-511A430C30C2}"/>
              </a:ext>
            </a:extLst>
          </p:cNvPr>
          <p:cNvGrpSpPr/>
          <p:nvPr/>
        </p:nvGrpSpPr>
        <p:grpSpPr>
          <a:xfrm>
            <a:off x="3672516" y="3704539"/>
            <a:ext cx="2248452" cy="2671769"/>
            <a:chOff x="539552" y="1772816"/>
            <a:chExt cx="2088232" cy="3960440"/>
          </a:xfrm>
        </p:grpSpPr>
        <p:sp>
          <p:nvSpPr>
            <p:cNvPr id="10" name="Rounded Rectangle 55">
              <a:extLst>
                <a:ext uri="{FF2B5EF4-FFF2-40B4-BE49-F238E27FC236}">
                  <a16:creationId xmlns:a16="http://schemas.microsoft.com/office/drawing/2014/main" id="{FAF2A835-2AF1-427A-C657-59D70676BB87}"/>
                </a:ext>
              </a:extLst>
            </p:cNvPr>
            <p:cNvSpPr/>
            <p:nvPr/>
          </p:nvSpPr>
          <p:spPr>
            <a:xfrm>
              <a:off x="539552" y="1772816"/>
              <a:ext cx="2088232" cy="3960440"/>
            </a:xfrm>
            <a:prstGeom prst="roundRect">
              <a:avLst>
                <a:gd name="adj" fmla="val 3866"/>
              </a:avLst>
            </a:prstGeom>
            <a:solidFill>
              <a:sysClr val="window" lastClr="FFFFFF"/>
            </a:solidFill>
            <a:ln w="25400" cap="flat" cmpd="sng" algn="ctr">
              <a:solidFill>
                <a:srgbClr val="FDD24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1" name="Rounded Rectangle 4">
              <a:extLst>
                <a:ext uri="{FF2B5EF4-FFF2-40B4-BE49-F238E27FC236}">
                  <a16:creationId xmlns:a16="http://schemas.microsoft.com/office/drawing/2014/main" id="{84E810CF-F3CD-18E3-D48B-8FE15A6F4C6C}"/>
                </a:ext>
              </a:extLst>
            </p:cNvPr>
            <p:cNvSpPr/>
            <p:nvPr/>
          </p:nvSpPr>
          <p:spPr>
            <a:xfrm>
              <a:off x="539552" y="1772816"/>
              <a:ext cx="2088232" cy="956295"/>
            </a:xfrm>
            <a:custGeom>
              <a:avLst/>
              <a:gdLst/>
              <a:ahLst/>
              <a:cxnLst/>
              <a:rect l="l" t="t" r="r" b="b"/>
              <a:pathLst>
                <a:path w="2232248" h="956295">
                  <a:moveTo>
                    <a:pt x="86299" y="0"/>
                  </a:moveTo>
                  <a:lnTo>
                    <a:pt x="2145949" y="0"/>
                  </a:lnTo>
                  <a:cubicBezTo>
                    <a:pt x="2193611" y="0"/>
                    <a:pt x="2232248" y="38637"/>
                    <a:pt x="2232248" y="86299"/>
                  </a:cubicBezTo>
                  <a:lnTo>
                    <a:pt x="2232248" y="956295"/>
                  </a:lnTo>
                  <a:lnTo>
                    <a:pt x="0" y="956295"/>
                  </a:lnTo>
                  <a:lnTo>
                    <a:pt x="0" y="86299"/>
                  </a:lnTo>
                  <a:cubicBezTo>
                    <a:pt x="0" y="38637"/>
                    <a:pt x="38637" y="0"/>
                    <a:pt x="86299" y="0"/>
                  </a:cubicBezTo>
                  <a:close/>
                </a:path>
              </a:pathLst>
            </a:custGeom>
            <a:solidFill>
              <a:srgbClr val="FDD24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B2CF9F9-6A52-B88A-EDB5-58F110A19FE5}"/>
              </a:ext>
            </a:extLst>
          </p:cNvPr>
          <p:cNvGrpSpPr/>
          <p:nvPr/>
        </p:nvGrpSpPr>
        <p:grpSpPr>
          <a:xfrm>
            <a:off x="6274297" y="3704539"/>
            <a:ext cx="2248452" cy="2671769"/>
            <a:chOff x="539552" y="1772816"/>
            <a:chExt cx="2088232" cy="3960440"/>
          </a:xfrm>
        </p:grpSpPr>
        <p:sp>
          <p:nvSpPr>
            <p:cNvPr id="13" name="Rounded Rectangle 64">
              <a:extLst>
                <a:ext uri="{FF2B5EF4-FFF2-40B4-BE49-F238E27FC236}">
                  <a16:creationId xmlns:a16="http://schemas.microsoft.com/office/drawing/2014/main" id="{1CA1264C-4269-F0C8-DEF8-DE0E1F0C62CB}"/>
                </a:ext>
              </a:extLst>
            </p:cNvPr>
            <p:cNvSpPr/>
            <p:nvPr/>
          </p:nvSpPr>
          <p:spPr>
            <a:xfrm>
              <a:off x="539552" y="1772816"/>
              <a:ext cx="2088232" cy="3960440"/>
            </a:xfrm>
            <a:prstGeom prst="roundRect">
              <a:avLst>
                <a:gd name="adj" fmla="val 3866"/>
              </a:avLst>
            </a:prstGeom>
            <a:solidFill>
              <a:sysClr val="window" lastClr="FFFFFF"/>
            </a:solidFill>
            <a:ln w="25400" cap="flat" cmpd="sng" algn="ctr">
              <a:solidFill>
                <a:srgbClr val="62C1C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4" name="Rounded Rectangle 4">
              <a:extLst>
                <a:ext uri="{FF2B5EF4-FFF2-40B4-BE49-F238E27FC236}">
                  <a16:creationId xmlns:a16="http://schemas.microsoft.com/office/drawing/2014/main" id="{BFA4A5DB-4668-7FF5-999E-FBA98246579C}"/>
                </a:ext>
              </a:extLst>
            </p:cNvPr>
            <p:cNvSpPr/>
            <p:nvPr/>
          </p:nvSpPr>
          <p:spPr>
            <a:xfrm>
              <a:off x="539552" y="1772816"/>
              <a:ext cx="2088232" cy="956295"/>
            </a:xfrm>
            <a:custGeom>
              <a:avLst/>
              <a:gdLst/>
              <a:ahLst/>
              <a:cxnLst/>
              <a:rect l="l" t="t" r="r" b="b"/>
              <a:pathLst>
                <a:path w="2232248" h="956295">
                  <a:moveTo>
                    <a:pt x="86299" y="0"/>
                  </a:moveTo>
                  <a:lnTo>
                    <a:pt x="2145949" y="0"/>
                  </a:lnTo>
                  <a:cubicBezTo>
                    <a:pt x="2193611" y="0"/>
                    <a:pt x="2232248" y="38637"/>
                    <a:pt x="2232248" y="86299"/>
                  </a:cubicBezTo>
                  <a:lnTo>
                    <a:pt x="2232248" y="956295"/>
                  </a:lnTo>
                  <a:lnTo>
                    <a:pt x="0" y="956295"/>
                  </a:lnTo>
                  <a:lnTo>
                    <a:pt x="0" y="86299"/>
                  </a:lnTo>
                  <a:cubicBezTo>
                    <a:pt x="0" y="38637"/>
                    <a:pt x="38637" y="0"/>
                    <a:pt x="86299" y="0"/>
                  </a:cubicBezTo>
                  <a:close/>
                </a:path>
              </a:pathLst>
            </a:custGeom>
            <a:solidFill>
              <a:srgbClr val="62C1C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690C076A-0116-5705-77BD-02598FC087A3}"/>
              </a:ext>
            </a:extLst>
          </p:cNvPr>
          <p:cNvSpPr/>
          <p:nvPr/>
        </p:nvSpPr>
        <p:spPr>
          <a:xfrm>
            <a:off x="1726909" y="3762428"/>
            <a:ext cx="990136" cy="830997"/>
          </a:xfrm>
          <a:prstGeom prst="ellipse">
            <a:avLst/>
          </a:prstGeom>
          <a:solidFill>
            <a:srgbClr val="F7A60B"/>
          </a:solidFill>
          <a:ln w="34925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D69D782-B498-7A15-37C4-9CB37DF047CF}"/>
              </a:ext>
            </a:extLst>
          </p:cNvPr>
          <p:cNvSpPr/>
          <p:nvPr/>
        </p:nvSpPr>
        <p:spPr>
          <a:xfrm>
            <a:off x="4328690" y="3762428"/>
            <a:ext cx="990136" cy="830997"/>
          </a:xfrm>
          <a:prstGeom prst="ellipse">
            <a:avLst/>
          </a:prstGeom>
          <a:solidFill>
            <a:srgbClr val="FDD247"/>
          </a:solidFill>
          <a:ln w="34925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7E98CC3-1A01-8345-E4CC-19AC753B9B41}"/>
              </a:ext>
            </a:extLst>
          </p:cNvPr>
          <p:cNvSpPr/>
          <p:nvPr/>
        </p:nvSpPr>
        <p:spPr>
          <a:xfrm>
            <a:off x="6930471" y="3762428"/>
            <a:ext cx="990136" cy="838114"/>
          </a:xfrm>
          <a:prstGeom prst="ellipse">
            <a:avLst/>
          </a:prstGeom>
          <a:solidFill>
            <a:srgbClr val="62C1C5"/>
          </a:solidFill>
          <a:ln w="34925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44AF290-4E78-8EA7-3A29-5B384A3E24B5}"/>
              </a:ext>
            </a:extLst>
          </p:cNvPr>
          <p:cNvGrpSpPr/>
          <p:nvPr/>
        </p:nvGrpSpPr>
        <p:grpSpPr>
          <a:xfrm>
            <a:off x="8876077" y="3704539"/>
            <a:ext cx="2248452" cy="2671769"/>
            <a:chOff x="539552" y="1772816"/>
            <a:chExt cx="2088232" cy="3960440"/>
          </a:xfrm>
          <a:effectLst/>
        </p:grpSpPr>
        <p:sp>
          <p:nvSpPr>
            <p:cNvPr id="22" name="Rounded Rectangle 73">
              <a:extLst>
                <a:ext uri="{FF2B5EF4-FFF2-40B4-BE49-F238E27FC236}">
                  <a16:creationId xmlns:a16="http://schemas.microsoft.com/office/drawing/2014/main" id="{E187E05D-DE77-6BAD-21A8-9968ED7EE05B}"/>
                </a:ext>
              </a:extLst>
            </p:cNvPr>
            <p:cNvSpPr/>
            <p:nvPr/>
          </p:nvSpPr>
          <p:spPr>
            <a:xfrm>
              <a:off x="539552" y="1772816"/>
              <a:ext cx="2088232" cy="3960440"/>
            </a:xfrm>
            <a:prstGeom prst="roundRect">
              <a:avLst>
                <a:gd name="adj" fmla="val 3866"/>
              </a:avLst>
            </a:prstGeom>
            <a:solidFill>
              <a:sysClr val="window" lastClr="FFFFFF"/>
            </a:solidFill>
            <a:ln w="25400" cap="flat" cmpd="sng" algn="ctr">
              <a:solidFill>
                <a:srgbClr val="B1D9C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3" name="Rounded Rectangle 4">
              <a:extLst>
                <a:ext uri="{FF2B5EF4-FFF2-40B4-BE49-F238E27FC236}">
                  <a16:creationId xmlns:a16="http://schemas.microsoft.com/office/drawing/2014/main" id="{E327D950-FEE6-69F6-C18C-C366720AFF30}"/>
                </a:ext>
              </a:extLst>
            </p:cNvPr>
            <p:cNvSpPr/>
            <p:nvPr/>
          </p:nvSpPr>
          <p:spPr>
            <a:xfrm>
              <a:off x="539552" y="1772816"/>
              <a:ext cx="2088232" cy="956295"/>
            </a:xfrm>
            <a:custGeom>
              <a:avLst/>
              <a:gdLst/>
              <a:ahLst/>
              <a:cxnLst/>
              <a:rect l="l" t="t" r="r" b="b"/>
              <a:pathLst>
                <a:path w="2232248" h="956295">
                  <a:moveTo>
                    <a:pt x="86299" y="0"/>
                  </a:moveTo>
                  <a:lnTo>
                    <a:pt x="2145949" y="0"/>
                  </a:lnTo>
                  <a:cubicBezTo>
                    <a:pt x="2193611" y="0"/>
                    <a:pt x="2232248" y="38637"/>
                    <a:pt x="2232248" y="86299"/>
                  </a:cubicBezTo>
                  <a:lnTo>
                    <a:pt x="2232248" y="956295"/>
                  </a:lnTo>
                  <a:lnTo>
                    <a:pt x="0" y="956295"/>
                  </a:lnTo>
                  <a:lnTo>
                    <a:pt x="0" y="86299"/>
                  </a:lnTo>
                  <a:cubicBezTo>
                    <a:pt x="0" y="38637"/>
                    <a:pt x="38637" y="0"/>
                    <a:pt x="86299" y="0"/>
                  </a:cubicBezTo>
                  <a:close/>
                </a:path>
              </a:pathLst>
            </a:custGeom>
            <a:solidFill>
              <a:srgbClr val="B1D9C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2908CA2A-14A9-BC9F-8D25-FD7FB479C26B}"/>
              </a:ext>
            </a:extLst>
          </p:cNvPr>
          <p:cNvSpPr/>
          <p:nvPr/>
        </p:nvSpPr>
        <p:spPr>
          <a:xfrm>
            <a:off x="9532251" y="3762428"/>
            <a:ext cx="990136" cy="838114"/>
          </a:xfrm>
          <a:prstGeom prst="ellipse">
            <a:avLst/>
          </a:prstGeom>
          <a:solidFill>
            <a:srgbClr val="B1D9C7"/>
          </a:solidFill>
          <a:ln w="34925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414E1CE-367E-1ED1-8A0D-6F0BBA75476D}"/>
              </a:ext>
            </a:extLst>
          </p:cNvPr>
          <p:cNvSpPr txBox="1"/>
          <p:nvPr/>
        </p:nvSpPr>
        <p:spPr>
          <a:xfrm>
            <a:off x="1244275" y="4745683"/>
            <a:ext cx="19013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i="0" u="none" strike="noStrike" dirty="0">
                <a:solidFill>
                  <a:srgbClr val="000000"/>
                </a:solidFill>
                <a:effectLst/>
              </a:rPr>
              <a:t>Build to specification</a:t>
            </a:r>
            <a:endParaRPr lang="en-IN" sz="24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0BE1F49-E24A-0BEA-BE51-723939FC4C8E}"/>
              </a:ext>
            </a:extLst>
          </p:cNvPr>
          <p:cNvSpPr txBox="1"/>
          <p:nvPr/>
        </p:nvSpPr>
        <p:spPr>
          <a:xfrm>
            <a:off x="3846056" y="4745682"/>
            <a:ext cx="19013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0" i="0" u="none" strike="noStrike" dirty="0">
                <a:solidFill>
                  <a:srgbClr val="000000"/>
                </a:solidFill>
                <a:effectLst/>
              </a:rPr>
              <a:t>Strategic Software</a:t>
            </a:r>
            <a:endParaRPr lang="en-IN" sz="24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8D4F81A-C587-83DB-0D1F-9AECD97D965F}"/>
              </a:ext>
            </a:extLst>
          </p:cNvPr>
          <p:cNvSpPr txBox="1"/>
          <p:nvPr/>
        </p:nvSpPr>
        <p:spPr>
          <a:xfrm>
            <a:off x="6474853" y="4617681"/>
            <a:ext cx="19013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0" i="0" u="none" strike="noStrike" dirty="0">
                <a:solidFill>
                  <a:srgbClr val="000000"/>
                </a:solidFill>
                <a:effectLst/>
              </a:rPr>
              <a:t>Precision Guidance Systems</a:t>
            </a:r>
            <a:endParaRPr lang="en-IN" sz="24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49C30F3-61EB-73C0-5848-DC56BC92D06A}"/>
              </a:ext>
            </a:extLst>
          </p:cNvPr>
          <p:cNvSpPr txBox="1"/>
          <p:nvPr/>
        </p:nvSpPr>
        <p:spPr>
          <a:xfrm>
            <a:off x="9050308" y="4617681"/>
            <a:ext cx="19013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0" i="0" u="none" strike="noStrike" dirty="0">
                <a:solidFill>
                  <a:srgbClr val="000000"/>
                </a:solidFill>
                <a:effectLst/>
              </a:rPr>
              <a:t>Aerospace and marine pumps</a:t>
            </a:r>
            <a:endParaRPr lang="en-IN" sz="2400" dirty="0"/>
          </a:p>
        </p:txBody>
      </p:sp>
      <p:pic>
        <p:nvPicPr>
          <p:cNvPr id="89" name="Graphic 88" descr="Settings with solid fill">
            <a:extLst>
              <a:ext uri="{FF2B5EF4-FFF2-40B4-BE49-F238E27FC236}">
                <a16:creationId xmlns:a16="http://schemas.microsoft.com/office/drawing/2014/main" id="{8C42C599-AF65-F496-CC52-DD2B6ED41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52553" y="3787611"/>
            <a:ext cx="738064" cy="738064"/>
          </a:xfrm>
          <a:prstGeom prst="rect">
            <a:avLst/>
          </a:prstGeom>
        </p:spPr>
      </p:pic>
      <p:pic>
        <p:nvPicPr>
          <p:cNvPr id="90" name="Picture 89" descr="Shape&#10;&#10;Description automatically generated with low confidence">
            <a:extLst>
              <a:ext uri="{FF2B5EF4-FFF2-40B4-BE49-F238E27FC236}">
                <a16:creationId xmlns:a16="http://schemas.microsoft.com/office/drawing/2014/main" id="{1371E69A-C0DD-2A1B-B0F4-AC06E7F0494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0800000">
            <a:off x="7086757" y="3834078"/>
            <a:ext cx="677562" cy="677562"/>
          </a:xfrm>
          <a:prstGeom prst="rect">
            <a:avLst/>
          </a:prstGeom>
        </p:spPr>
      </p:pic>
      <p:pic>
        <p:nvPicPr>
          <p:cNvPr id="91" name="Graphic 90">
            <a:extLst>
              <a:ext uri="{FF2B5EF4-FFF2-40B4-BE49-F238E27FC236}">
                <a16:creationId xmlns:a16="http://schemas.microsoft.com/office/drawing/2014/main" id="{8C189BFC-9B02-52BE-269D-475E2CAFEB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94316" y="3834078"/>
            <a:ext cx="645131" cy="645131"/>
          </a:xfrm>
          <a:prstGeom prst="rect">
            <a:avLst/>
          </a:prstGeom>
        </p:spPr>
      </p:pic>
      <p:pic>
        <p:nvPicPr>
          <p:cNvPr id="93" name="Graphic 92" descr="Cmd Terminal with solid fill">
            <a:extLst>
              <a:ext uri="{FF2B5EF4-FFF2-40B4-BE49-F238E27FC236}">
                <a16:creationId xmlns:a16="http://schemas.microsoft.com/office/drawing/2014/main" id="{9592F87D-273A-8531-161C-74C5576FDF1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464199" y="3797084"/>
            <a:ext cx="719117" cy="719117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D95F2815-867C-CF8C-2908-1B210B700465}"/>
              </a:ext>
            </a:extLst>
          </p:cNvPr>
          <p:cNvSpPr/>
          <p:nvPr/>
        </p:nvSpPr>
        <p:spPr>
          <a:xfrm>
            <a:off x="1" y="6633028"/>
            <a:ext cx="12192000" cy="216000"/>
          </a:xfrm>
          <a:prstGeom prst="rect">
            <a:avLst/>
          </a:prstGeom>
          <a:solidFill>
            <a:srgbClr val="35455E"/>
          </a:solidFill>
          <a:ln>
            <a:solidFill>
              <a:srgbClr val="354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7" name="Graphic 96" descr="Lightbulb with solid fill">
            <a:extLst>
              <a:ext uri="{FF2B5EF4-FFF2-40B4-BE49-F238E27FC236}">
                <a16:creationId xmlns:a16="http://schemas.microsoft.com/office/drawing/2014/main" id="{0AA02646-B8DB-740D-CA23-0DDA841ACFF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1560611" y="6087534"/>
            <a:ext cx="687769" cy="687769"/>
          </a:xfrm>
          <a:prstGeom prst="rect">
            <a:avLst/>
          </a:prstGeom>
        </p:spPr>
      </p:pic>
      <p:sp>
        <p:nvSpPr>
          <p:cNvPr id="98" name="TextBox 97">
            <a:extLst>
              <a:ext uri="{FF2B5EF4-FFF2-40B4-BE49-F238E27FC236}">
                <a16:creationId xmlns:a16="http://schemas.microsoft.com/office/drawing/2014/main" id="{9FB2B665-9AB9-17A5-B1DD-06786B550306}"/>
              </a:ext>
            </a:extLst>
          </p:cNvPr>
          <p:cNvSpPr txBox="1"/>
          <p:nvPr/>
        </p:nvSpPr>
        <p:spPr>
          <a:xfrm>
            <a:off x="11752355" y="6122212"/>
            <a:ext cx="33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5246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26845946-A352-4637-F998-A3A4F4DD2319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F597DDD-9485-4929-762B-B69DC8105810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solidFill>
              <a:srgbClr val="277DB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E1DFCB-F1B4-77E6-18E4-068D3BE31428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rgbClr val="19A69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E03B90A-8123-04D9-9062-A2E319E0F789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rgbClr val="9AB85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07AB36D-9130-F766-2B73-EF1E45D22DE3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rgbClr val="EE9E1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1E107125-0548-A18E-8186-4037A02B5AC1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0127C4-E916-80F2-67B7-F83EAB47E69B}"/>
              </a:ext>
            </a:extLst>
          </p:cNvPr>
          <p:cNvSpPr txBox="1"/>
          <p:nvPr/>
        </p:nvSpPr>
        <p:spPr>
          <a:xfrm>
            <a:off x="0" y="4050386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 AND ANALYSIS</a:t>
            </a:r>
            <a:endParaRPr lang="ko-KR" altLang="en-US" sz="480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29330B3-5269-2100-6F78-778C05FAB49F}"/>
              </a:ext>
            </a:extLst>
          </p:cNvPr>
          <p:cNvGrpSpPr/>
          <p:nvPr/>
        </p:nvGrpSpPr>
        <p:grpSpPr>
          <a:xfrm rot="3017773">
            <a:off x="6876483" y="1817122"/>
            <a:ext cx="469873" cy="327856"/>
            <a:chOff x="5405974" y="1533288"/>
            <a:chExt cx="608646" cy="424685"/>
          </a:xfrm>
        </p:grpSpPr>
        <p:sp>
          <p:nvSpPr>
            <p:cNvPr id="57" name="Trapezoid 56">
              <a:extLst>
                <a:ext uri="{FF2B5EF4-FFF2-40B4-BE49-F238E27FC236}">
                  <a16:creationId xmlns:a16="http://schemas.microsoft.com/office/drawing/2014/main" id="{59B1F699-5DB9-1382-C9E6-55F3E49FCEAF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rapezoid 57">
              <a:extLst>
                <a:ext uri="{FF2B5EF4-FFF2-40B4-BE49-F238E27FC236}">
                  <a16:creationId xmlns:a16="http://schemas.microsoft.com/office/drawing/2014/main" id="{2F510970-4659-12FE-9147-9873285B3B8F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Trapezoid 58">
              <a:extLst>
                <a:ext uri="{FF2B5EF4-FFF2-40B4-BE49-F238E27FC236}">
                  <a16:creationId xmlns:a16="http://schemas.microsoft.com/office/drawing/2014/main" id="{CA727895-5B4D-98D4-B07E-EEE3EE68843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Trapezoid 59">
              <a:extLst>
                <a:ext uri="{FF2B5EF4-FFF2-40B4-BE49-F238E27FC236}">
                  <a16:creationId xmlns:a16="http://schemas.microsoft.com/office/drawing/2014/main" id="{B5F066EC-07C6-C961-2FB3-851DE8D57AD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Trapezoid 60">
              <a:extLst>
                <a:ext uri="{FF2B5EF4-FFF2-40B4-BE49-F238E27FC236}">
                  <a16:creationId xmlns:a16="http://schemas.microsoft.com/office/drawing/2014/main" id="{15AAC1BC-1802-0303-D261-E34C8DB6F73E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17D92D3-EC2A-122C-94E8-90AE27727603}"/>
              </a:ext>
            </a:extLst>
          </p:cNvPr>
          <p:cNvGrpSpPr/>
          <p:nvPr/>
        </p:nvGrpSpPr>
        <p:grpSpPr>
          <a:xfrm rot="7898637">
            <a:off x="6477129" y="1000348"/>
            <a:ext cx="344525" cy="861967"/>
            <a:chOff x="4130248" y="650162"/>
            <a:chExt cx="502279" cy="1664988"/>
          </a:xfrm>
          <a:solidFill>
            <a:srgbClr val="19A695"/>
          </a:solidFill>
        </p:grpSpPr>
        <p:sp>
          <p:nvSpPr>
            <p:cNvPr id="63" name="Trapezoid 62">
              <a:extLst>
                <a:ext uri="{FF2B5EF4-FFF2-40B4-BE49-F238E27FC236}">
                  <a16:creationId xmlns:a16="http://schemas.microsoft.com/office/drawing/2014/main" id="{513CCB85-7FB0-1708-8F02-F1BB4B66B72E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Trapezoid 94">
              <a:extLst>
                <a:ext uri="{FF2B5EF4-FFF2-40B4-BE49-F238E27FC236}">
                  <a16:creationId xmlns:a16="http://schemas.microsoft.com/office/drawing/2014/main" id="{4667EBEE-D52E-FCF8-0E31-BA3A8B2F7626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82880 w 182880"/>
                <a:gd name="connsiteY2" fmla="*/ 0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0540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68965 w 182880"/>
                <a:gd name="connsiteY2" fmla="*/ 6157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8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2010B33-7A41-775F-78AF-4DC465F3F103}"/>
              </a:ext>
            </a:extLst>
          </p:cNvPr>
          <p:cNvGrpSpPr/>
          <p:nvPr/>
        </p:nvGrpSpPr>
        <p:grpSpPr>
          <a:xfrm rot="15664019">
            <a:off x="5501977" y="746537"/>
            <a:ext cx="414152" cy="1446605"/>
            <a:chOff x="391499" y="630207"/>
            <a:chExt cx="531848" cy="1593194"/>
          </a:xfrm>
        </p:grpSpPr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E1271F0B-4B83-43C5-3E98-3A546F00DA11}"/>
                </a:ext>
              </a:extLst>
            </p:cNvPr>
            <p:cNvSpPr/>
            <p:nvPr/>
          </p:nvSpPr>
          <p:spPr>
            <a:xfrm rot="20495611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87AB444C-2A45-9ABB-FBBA-5FB77FE47FDF}"/>
                </a:ext>
              </a:extLst>
            </p:cNvPr>
            <p:cNvSpPr/>
            <p:nvPr/>
          </p:nvSpPr>
          <p:spPr>
            <a:xfrm rot="20495611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5584776-F4C2-3EF6-A216-A45D7F98BE7B}"/>
              </a:ext>
            </a:extLst>
          </p:cNvPr>
          <p:cNvGrpSpPr/>
          <p:nvPr/>
        </p:nvGrpSpPr>
        <p:grpSpPr>
          <a:xfrm rot="1062574">
            <a:off x="6102323" y="933055"/>
            <a:ext cx="437403" cy="437403"/>
            <a:chOff x="121429" y="411151"/>
            <a:chExt cx="607375" cy="607375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52592E3-A797-C8C8-B8E6-C2EAD42F5223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1F737D9-FD9E-69B6-2CF5-BE8076EA78AC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ysClr val="window" lastClr="FFFFFF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0461479-9F1F-6B84-1181-FA3A28A5CCB1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2EDBD4C3-E1DF-584D-F0EF-F8EE35758BAC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3" name="Rectangle: Top Corners Rounded 72">
            <a:extLst>
              <a:ext uri="{FF2B5EF4-FFF2-40B4-BE49-F238E27FC236}">
                <a16:creationId xmlns:a16="http://schemas.microsoft.com/office/drawing/2014/main" id="{5F83E0B5-EA97-62D5-6B4A-870C1FB09CDB}"/>
              </a:ext>
            </a:extLst>
          </p:cNvPr>
          <p:cNvSpPr/>
          <p:nvPr/>
        </p:nvSpPr>
        <p:spPr>
          <a:xfrm>
            <a:off x="4202732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54E06F0-9301-75A2-FA89-33EE12F06F4C}"/>
              </a:ext>
            </a:extLst>
          </p:cNvPr>
          <p:cNvGrpSpPr/>
          <p:nvPr/>
        </p:nvGrpSpPr>
        <p:grpSpPr>
          <a:xfrm rot="1056235">
            <a:off x="4809324" y="1803551"/>
            <a:ext cx="391039" cy="1171393"/>
            <a:chOff x="391499" y="630207"/>
            <a:chExt cx="531845" cy="1593193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A26EE50E-52A1-DE38-5DE0-BD9C81E6E799}"/>
                </a:ext>
              </a:extLst>
            </p:cNvPr>
            <p:cNvSpPr/>
            <p:nvPr/>
          </p:nvSpPr>
          <p:spPr>
            <a:xfrm rot="20495611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83859DCB-C6B5-9717-8503-EB5B2FFC44FB}"/>
                </a:ext>
              </a:extLst>
            </p:cNvPr>
            <p:cNvSpPr/>
            <p:nvPr/>
          </p:nvSpPr>
          <p:spPr>
            <a:xfrm rot="20495611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rgbClr val="19A695">
                <a:lumMod val="75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7" name="Oval 76">
            <a:extLst>
              <a:ext uri="{FF2B5EF4-FFF2-40B4-BE49-F238E27FC236}">
                <a16:creationId xmlns:a16="http://schemas.microsoft.com/office/drawing/2014/main" id="{8676DA76-B212-0DA6-D2DC-BA1344B08F47}"/>
              </a:ext>
            </a:extLst>
          </p:cNvPr>
          <p:cNvSpPr/>
          <p:nvPr/>
        </p:nvSpPr>
        <p:spPr>
          <a:xfrm>
            <a:off x="4723197" y="1575008"/>
            <a:ext cx="525968" cy="525968"/>
          </a:xfrm>
          <a:prstGeom prst="ellipse">
            <a:avLst/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FB180533-1C3E-709B-AFBC-8685C251CD6D}"/>
              </a:ext>
            </a:extLst>
          </p:cNvPr>
          <p:cNvSpPr/>
          <p:nvPr/>
        </p:nvSpPr>
        <p:spPr>
          <a:xfrm>
            <a:off x="4779922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ysClr val="window" lastClr="FFFFFF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5444C976-007B-4917-75FC-BD1C69CF5473}"/>
              </a:ext>
            </a:extLst>
          </p:cNvPr>
          <p:cNvSpPr/>
          <p:nvPr/>
        </p:nvSpPr>
        <p:spPr>
          <a:xfrm>
            <a:off x="4883259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29D16F3-24EF-EB48-9701-18238953B279}"/>
              </a:ext>
            </a:extLst>
          </p:cNvPr>
          <p:cNvSpPr/>
          <p:nvPr/>
        </p:nvSpPr>
        <p:spPr>
          <a:xfrm>
            <a:off x="4951923" y="1803734"/>
            <a:ext cx="68517" cy="68517"/>
          </a:xfrm>
          <a:prstGeom prst="ellipse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Rectangle: Top Corners Rounded 80">
            <a:extLst>
              <a:ext uri="{FF2B5EF4-FFF2-40B4-BE49-F238E27FC236}">
                <a16:creationId xmlns:a16="http://schemas.microsoft.com/office/drawing/2014/main" id="{115D7647-CFC2-C6A3-3390-FDA0B1E4D18A}"/>
              </a:ext>
            </a:extLst>
          </p:cNvPr>
          <p:cNvSpPr/>
          <p:nvPr/>
        </p:nvSpPr>
        <p:spPr>
          <a:xfrm>
            <a:off x="4388959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>
              <a:lumMod val="75000"/>
            </a:srgbClr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Rectangle: Top Corners Rounded 81">
            <a:extLst>
              <a:ext uri="{FF2B5EF4-FFF2-40B4-BE49-F238E27FC236}">
                <a16:creationId xmlns:a16="http://schemas.microsoft.com/office/drawing/2014/main" id="{BBC4E661-2F48-A176-EDA9-AC33A021925A}"/>
              </a:ext>
            </a:extLst>
          </p:cNvPr>
          <p:cNvSpPr/>
          <p:nvPr/>
        </p:nvSpPr>
        <p:spPr>
          <a:xfrm>
            <a:off x="4551650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9A695"/>
          </a:solidFill>
          <a:ln w="12700" cap="flat" cmpd="sng" algn="ctr">
            <a:solidFill>
              <a:srgbClr val="3545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6C80392-4FCE-DF20-30D7-BC0DF0B0C23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28E1506-06FC-8FAB-1D71-6C212B728A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5D1BFCA0-B131-8DF1-6EF8-444211806C98}"/>
              </a:ext>
            </a:extLst>
          </p:cNvPr>
          <p:cNvGrpSpPr/>
          <p:nvPr/>
        </p:nvGrpSpPr>
        <p:grpSpPr>
          <a:xfrm rot="18490567" flipH="1">
            <a:off x="6539040" y="1800598"/>
            <a:ext cx="471722" cy="328072"/>
            <a:chOff x="5405974" y="1533288"/>
            <a:chExt cx="611040" cy="424965"/>
          </a:xfrm>
        </p:grpSpPr>
        <p:sp>
          <p:nvSpPr>
            <p:cNvPr id="86" name="Trapezoid 85">
              <a:extLst>
                <a:ext uri="{FF2B5EF4-FFF2-40B4-BE49-F238E27FC236}">
                  <a16:creationId xmlns:a16="http://schemas.microsoft.com/office/drawing/2014/main" id="{0BA54E10-44EF-4D3C-4441-88E6AC7861DC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Trapezoid 86">
              <a:extLst>
                <a:ext uri="{FF2B5EF4-FFF2-40B4-BE49-F238E27FC236}">
                  <a16:creationId xmlns:a16="http://schemas.microsoft.com/office/drawing/2014/main" id="{D31131FE-4580-25FB-3CE2-DAE5B0E0965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rapezoid 87">
              <a:extLst>
                <a:ext uri="{FF2B5EF4-FFF2-40B4-BE49-F238E27FC236}">
                  <a16:creationId xmlns:a16="http://schemas.microsoft.com/office/drawing/2014/main" id="{C69CD4A8-DC72-ABC9-D514-29AF7654FA37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rgbClr val="19A695">
                <a:lumMod val="50000"/>
              </a:srgbClr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Trapezoid 88">
              <a:extLst>
                <a:ext uri="{FF2B5EF4-FFF2-40B4-BE49-F238E27FC236}">
                  <a16:creationId xmlns:a16="http://schemas.microsoft.com/office/drawing/2014/main" id="{35BC9612-38AC-2621-09A4-D107B72FFDBC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Trapezoid 89">
              <a:extLst>
                <a:ext uri="{FF2B5EF4-FFF2-40B4-BE49-F238E27FC236}">
                  <a16:creationId xmlns:a16="http://schemas.microsoft.com/office/drawing/2014/main" id="{5A54151E-3B95-FC16-F18B-17F8B35002EC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476FD1E-CFF2-F363-2F5E-18EE8E664D79}"/>
              </a:ext>
            </a:extLst>
          </p:cNvPr>
          <p:cNvGrpSpPr/>
          <p:nvPr/>
        </p:nvGrpSpPr>
        <p:grpSpPr>
          <a:xfrm rot="2713823">
            <a:off x="6795078" y="1541788"/>
            <a:ext cx="289218" cy="289219"/>
            <a:chOff x="5108323" y="1463792"/>
            <a:chExt cx="374636" cy="374638"/>
          </a:xfrm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9DDA9F4-0BD7-B515-C306-40BB3FFF1E3F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rgbClr val="19A695"/>
            </a:solidFill>
            <a:ln w="12700" cap="flat" cmpd="sng" algn="ctr">
              <a:solidFill>
                <a:srgbClr val="35455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CB0273C-079B-BF88-14E0-719D2CB8E437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ysClr val="window" lastClr="FFFFFF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95" name="Graphic 94" descr="Gears outline">
            <a:extLst>
              <a:ext uri="{FF2B5EF4-FFF2-40B4-BE49-F238E27FC236}">
                <a16:creationId xmlns:a16="http://schemas.microsoft.com/office/drawing/2014/main" id="{BD30D8A7-92D9-DD8E-D8D7-14802EDE5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71349" y="5667310"/>
            <a:ext cx="914400" cy="914400"/>
          </a:xfrm>
          <a:prstGeom prst="rect">
            <a:avLst/>
          </a:prstGeom>
        </p:spPr>
      </p:pic>
      <p:pic>
        <p:nvPicPr>
          <p:cNvPr id="96" name="Graphic 95" descr="Gears with solid fill">
            <a:extLst>
              <a:ext uri="{FF2B5EF4-FFF2-40B4-BE49-F238E27FC236}">
                <a16:creationId xmlns:a16="http://schemas.microsoft.com/office/drawing/2014/main" id="{49EFA075-5CDB-FA5A-3391-E404202F5D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987" y="-34149"/>
            <a:ext cx="3262087" cy="3262087"/>
          </a:xfrm>
          <a:prstGeom prst="rect">
            <a:avLst/>
          </a:prstGeom>
        </p:spPr>
      </p:pic>
      <p:pic>
        <p:nvPicPr>
          <p:cNvPr id="3" name="Graphic 2" descr="Presentation with org chart with solid fill">
            <a:extLst>
              <a:ext uri="{FF2B5EF4-FFF2-40B4-BE49-F238E27FC236}">
                <a16:creationId xmlns:a16="http://schemas.microsoft.com/office/drawing/2014/main" id="{3399F1E5-DE5A-14B3-15F4-5C0DD273FF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12853" y="2029552"/>
            <a:ext cx="1485040" cy="148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74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4915</TotalTime>
  <Words>723</Words>
  <Application>Microsoft Office PowerPoint</Application>
  <PresentationFormat>Widescreen</PresentationFormat>
  <Paragraphs>170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|BACKGROUND OF STUDY</vt:lpstr>
      <vt:lpstr>| INDUSTRY PROFILE</vt:lpstr>
      <vt:lpstr>PowerPoint Presentation</vt:lpstr>
      <vt:lpstr>PowerPoint Presentation</vt:lpstr>
      <vt:lpstr>| COMPANY VISION AND MISSION</vt:lpstr>
      <vt:lpstr>PowerPoint Presentation</vt:lpstr>
      <vt:lpstr>|OBJECTIVES OF THE PROJECT</vt:lpstr>
      <vt:lpstr>|INTRODUCTION TO PROXIMITY FUZE</vt:lpstr>
      <vt:lpstr>PowerPoint Presentation</vt:lpstr>
      <vt:lpstr>|MARKET ANALYSIS</vt:lpstr>
      <vt:lpstr>|COMPETITION AND COLLABORATION</vt:lpstr>
      <vt:lpstr>|MARKET NETWORKING</vt:lpstr>
      <vt:lpstr>PowerPoint Presentation</vt:lpstr>
      <vt:lpstr>|MARKET GAP PROBLEMS</vt:lpstr>
      <vt:lpstr>|CONCLUSION</vt:lpstr>
      <vt:lpstr>PowerPoint Presentation</vt:lpstr>
      <vt:lpstr>|OBSERVATIONS &amp; LEARNINGS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sanjay</dc:creator>
  <cp:lastModifiedBy>sanjay</cp:lastModifiedBy>
  <cp:revision>39</cp:revision>
  <dcterms:created xsi:type="dcterms:W3CDTF">2022-05-07T06:21:45Z</dcterms:created>
  <dcterms:modified xsi:type="dcterms:W3CDTF">2022-05-21T06:27:46Z</dcterms:modified>
</cp:coreProperties>
</file>

<file path=docProps/thumbnail.jpeg>
</file>